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262" r:id="rId5"/>
    <p:sldId id="263" r:id="rId6"/>
    <p:sldId id="340" r:id="rId7"/>
    <p:sldId id="635" r:id="rId8"/>
    <p:sldId id="636" r:id="rId9"/>
    <p:sldId id="637" r:id="rId10"/>
    <p:sldId id="638" r:id="rId11"/>
    <p:sldId id="375" r:id="rId12"/>
    <p:sldId id="264" r:id="rId13"/>
    <p:sldId id="458" r:id="rId14"/>
    <p:sldId id="459" r:id="rId15"/>
    <p:sldId id="407" r:id="rId16"/>
    <p:sldId id="533" r:id="rId17"/>
    <p:sldId id="534" r:id="rId18"/>
    <p:sldId id="535" r:id="rId19"/>
    <p:sldId id="536" r:id="rId20"/>
    <p:sldId id="415" r:id="rId21"/>
    <p:sldId id="633" r:id="rId22"/>
    <p:sldId id="634" r:id="rId23"/>
    <p:sldId id="315" r:id="rId24"/>
    <p:sldId id="265" r:id="rId25"/>
    <p:sldId id="316" r:id="rId26"/>
    <p:sldId id="318" r:id="rId27"/>
    <p:sldId id="272" r:id="rId28"/>
    <p:sldId id="319" r:id="rId29"/>
    <p:sldId id="465" r:id="rId30"/>
    <p:sldId id="507" r:id="rId31"/>
    <p:sldId id="321" r:id="rId32"/>
    <p:sldId id="322" r:id="rId33"/>
    <p:sldId id="324" r:id="rId34"/>
    <p:sldId id="325" r:id="rId35"/>
    <p:sldId id="326" r:id="rId36"/>
    <p:sldId id="609" r:id="rId37"/>
    <p:sldId id="674" r:id="rId38"/>
    <p:sldId id="675" r:id="rId39"/>
    <p:sldId id="493" r:id="rId40"/>
    <p:sldId id="329" r:id="rId41"/>
    <p:sldId id="610" r:id="rId42"/>
    <p:sldId id="676" r:id="rId43"/>
    <p:sldId id="677" r:id="rId44"/>
    <p:sldId id="331" r:id="rId45"/>
    <p:sldId id="332" r:id="rId46"/>
    <p:sldId id="678" r:id="rId47"/>
    <p:sldId id="679" r:id="rId48"/>
    <p:sldId id="680" r:id="rId49"/>
    <p:sldId id="681" r:id="rId50"/>
    <p:sldId id="682" r:id="rId51"/>
    <p:sldId id="683" r:id="rId52"/>
    <p:sldId id="611" r:id="rId53"/>
    <p:sldId id="266" r:id="rId54"/>
    <p:sldId id="335" r:id="rId55"/>
    <p:sldId id="448" r:id="rId56"/>
  </p:sldIdLst>
  <p:sldSz cx="12192000" cy="6858000"/>
  <p:notesSz cx="6858000" cy="9144000"/>
  <p:defaultTextStyle>
    <a:defPPr>
      <a:defRPr lang="zh-CN"/>
    </a:defPPr>
    <a:lvl1pPr marL="0" lvl="0" indent="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5930" lvl="1"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3130" lvl="2"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0330" lvl="3"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7530" lvl="4"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AA2BA"/>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45"/>
    <p:restoredTop sz="94715"/>
  </p:normalViewPr>
  <p:slideViewPr>
    <p:cSldViewPr snapToGrid="0" snapToObjects="1" showGuides="1">
      <p:cViewPr varScale="1">
        <p:scale>
          <a:sx n="50" d="100"/>
          <a:sy n="50" d="100"/>
        </p:scale>
        <p:origin x="-84" y="-558"/>
      </p:cViewPr>
      <p:guideLst>
        <p:guide orient="horz" pos="2207"/>
        <p:guide pos="3840"/>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9" Type="http://schemas.openxmlformats.org/officeDocument/2006/relationships/tableStyles" Target="tableStyles.xml"/><Relationship Id="rId58" Type="http://schemas.openxmlformats.org/officeDocument/2006/relationships/viewProps" Target="viewProps.xml"/><Relationship Id="rId57" Type="http://schemas.openxmlformats.org/officeDocument/2006/relationships/presProps" Target="presProps.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单击此处编辑母版文本样式</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二级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三级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四级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五级</a:t>
            </a: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幻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p>
            <a:pPr lvl="0" algn="r" fontAlgn="base"/>
            <a:fld id="{9A0DB2DC-4C9A-4742-B13C-FB6460FD3503}" type="slidenum">
              <a:rPr lang="zh-CN" altLang="en-US" sz="1200" strike="noStrike" noProof="1" dirty="0">
                <a:latin typeface="Calibri" panose="020F0502020204030204" pitchFamily="34" charset="0"/>
                <a:ea typeface="宋体" panose="02010600030101010101" pitchFamily="2" charset="-122"/>
                <a:cs typeface="+mn-cs"/>
              </a:rPr>
            </a:fld>
            <a:endParaRPr lang="zh-CN" altLang="en-US" sz="1200" strike="noStrike" noProof="1" dirty="0">
              <a:latin typeface="Calibri" panose="020F0502020204030204" pitchFamily="34" charset="0"/>
            </a:endParaRPr>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幻灯片图像占位符 1"/>
          <p:cNvSpPr>
            <a:spLocks noGrp="1" noRot="1" noChangeAspect="1"/>
          </p:cNvSpPr>
          <p:nvPr>
            <p:ph type="sldImg"/>
          </p:nvPr>
        </p:nvSpPr>
        <p:spPr>
          <a:ln>
            <a:solidFill>
              <a:srgbClr val="000000"/>
            </a:solidFill>
            <a:miter/>
          </a:ln>
        </p:spPr>
      </p:sp>
      <p:sp>
        <p:nvSpPr>
          <p:cNvPr id="19458" name="备注占位符 2"/>
          <p:cNvSpPr>
            <a:spLocks noGrp="1"/>
          </p:cNvSpPr>
          <p:nvPr>
            <p:ph type="body"/>
          </p:nvPr>
        </p:nvSpPr>
        <p:spPr>
          <a:noFill/>
          <a:ln>
            <a:noFill/>
          </a:ln>
        </p:spPr>
        <p:txBody>
          <a:bodyPr wrap="square" lIns="91440" tIns="45720" rIns="91440" bIns="45720" anchor="t"/>
          <a:p>
            <a:pPr lvl="0">
              <a:spcBef>
                <a:spcPct val="0"/>
              </a:spcBef>
            </a:pPr>
            <a:endParaRPr lang="zh-CN" altLang="en-US" dirty="0"/>
          </a:p>
        </p:txBody>
      </p:sp>
      <p:sp>
        <p:nvSpPr>
          <p:cNvPr id="19459" name="幻灯片编号占位符 3"/>
          <p:cNvSpPr txBox="1">
            <a:spLocks noGrp="1"/>
          </p:cNvSpPr>
          <p:nvPr>
            <p:ph type="sldNum" sz="quarter"/>
          </p:nvPr>
        </p:nvSpPr>
        <p:spPr>
          <a:xfrm>
            <a:off x="3884613" y="8685213"/>
            <a:ext cx="2971800" cy="458787"/>
          </a:xfrm>
          <a:prstGeom prst="rect">
            <a:avLst/>
          </a:prstGeom>
          <a:noFill/>
          <a:ln w="9525">
            <a:noFill/>
          </a:ln>
        </p:spPr>
        <p:txBody>
          <a:bodyPr lIns="91440" tIns="45720" rIns="91440" bIns="45720" anchor="b"/>
          <a:p>
            <a:pPr lvl="0" indent="0" algn="r"/>
            <a:fld id="{9A0DB2DC-4C9A-4742-B13C-FB6460FD3503}" type="slidenum">
              <a:rPr lang="zh-CN" altLang="en-US" sz="1200" dirty="0">
                <a:latin typeface="Calibri" panose="020F0502020204030204" pitchFamily="34" charset="0"/>
                <a:ea typeface="宋体" panose="02010600030101010101" pitchFamily="2" charset="-122"/>
              </a:rPr>
            </a:fld>
            <a:endParaRPr lang="zh-CN" altLang="en-US" sz="1200" dirty="0">
              <a:latin typeface="Calibri" panose="020F0502020204030204" pitchFamily="34"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标题幻灯片">
    <p:bg>
      <p:bgPr>
        <a:solidFill>
          <a:srgbClr val="AACED2"/>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标题幻灯片">
    <p:bg>
      <p:bgPr>
        <a:solidFill>
          <a:srgbClr val="009FB8"/>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标题幻灯片">
    <p:bg>
      <p:bgPr>
        <a:solidFill>
          <a:srgbClr val="FFBBB3"/>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vl1pPr>
          </a:lstStyle>
          <a:p>
            <a:pPr lvl="0" fontAlgn="auto"/>
            <a:r>
              <a:rPr kumimoji="1" lang="zh-CN" altLang="en-US" strike="noStrike" noProof="1" dirty="0" smtClean="0"/>
              <a:t>单击此处编辑母版文本样式</a:t>
            </a:r>
            <a:endParaRPr kumimoji="1" lang="zh-CN" altLang="en-US" strike="noStrike" noProof="1" dirty="0" smtClean="0"/>
          </a:p>
        </p:txBody>
      </p:sp>
      <p:sp>
        <p:nvSpPr>
          <p:cNvPr id="3" name="文本占位符 7"/>
          <p:cNvSpPr>
            <a:spLocks noGrp="1"/>
          </p:cNvSpPr>
          <p:nvPr>
            <p:ph type="body" sz="quarter" idx="13"/>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
        <p:nvSpPr>
          <p:cNvPr id="4" name="图片占位符 8"/>
          <p:cNvSpPr>
            <a:spLocks noGrp="1"/>
          </p:cNvSpPr>
          <p:nvPr>
            <p:ph type="pic" sz="quarter" idx="14"/>
          </p:nvPr>
        </p:nvSpPr>
        <p:spPr>
          <a:xfrm>
            <a:off x="376768" y="5989475"/>
            <a:ext cx="1960033" cy="533400"/>
          </a:xfrm>
          <a:prstGeom prst="rect">
            <a:avLst/>
          </a:prstGeom>
        </p:spPr>
        <p:txBody>
          <a:bodyPr vert="horz" anchor="ctr"/>
          <a:lstStyle>
            <a:lvl1pPr marL="0" indent="0" algn="ctr">
              <a:buNone/>
              <a:defRPr sz="1600" b="1"/>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zh-CN" altLang="en-US" sz="1600" b="1" i="0" u="none" strike="noStrike" kern="1200" cap="none" spc="0" normalizeH="0" baseline="0" noProof="0" dirty="0" smtClean="0">
                <a:ln>
                  <a:noFill/>
                </a:ln>
                <a:solidFill>
                  <a:schemeClr val="tx1"/>
                </a:solidFill>
                <a:effectLst/>
                <a:uLnTx/>
                <a:uFillTx/>
                <a:latin typeface="+mn-lt"/>
                <a:ea typeface="+mn-ea"/>
                <a:cs typeface="+mn-cs"/>
              </a:rPr>
              <a:t>单击图标添加图片</a:t>
            </a:r>
            <a:endParaRPr kumimoji="1" lang="zh-CN" altLang="en-US" sz="1600" b="1"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标题幻灯片">
    <p:bg>
      <p:bgPr>
        <a:solidFill>
          <a:schemeClr val="bg1"/>
        </a:solidFill>
        <a:effectLst/>
      </p:bgPr>
    </p:bg>
    <p:spTree>
      <p:nvGrpSpPr>
        <p:cNvPr id="1" name=""/>
        <p:cNvGrpSpPr/>
        <p:nvPr/>
      </p:nvGrpSpPr>
      <p:grpSpPr>
        <a:xfrm>
          <a:off x="0" y="0"/>
          <a:ext cx="0" cy="0"/>
          <a:chOff x="0" y="0"/>
          <a:chExt cx="0" cy="0"/>
        </a:xfrm>
      </p:grpSpPr>
      <p:sp>
        <p:nvSpPr>
          <p:cNvPr id="2" name="矩形 3"/>
          <p:cNvSpPr/>
          <p:nvPr/>
        </p:nvSpPr>
        <p:spPr>
          <a:xfrm>
            <a:off x="441325" y="760413"/>
            <a:ext cx="1568450" cy="368300"/>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rPr>
              <a:t>背景图片素材</a:t>
            </a:r>
            <a:endParaRPr kumimoji="0" lang="zh-CN" altLang="en-US" sz="18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endParaRPr>
          </a:p>
        </p:txBody>
      </p:sp>
      <p:sp>
        <p:nvSpPr>
          <p:cNvPr id="3" name="矩形 4"/>
          <p:cNvSpPr/>
          <p:nvPr/>
        </p:nvSpPr>
        <p:spPr>
          <a:xfrm>
            <a:off x="441325" y="182563"/>
            <a:ext cx="776288" cy="24606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rPr>
              <a:t>OfficePLUS</a:t>
            </a:r>
            <a:endParaRPr kumimoji="0" lang="zh-CN" altLang="en-US" sz="1000" b="0" i="0" u="none" strike="noStrike" kern="1200" cap="none" spc="0" normalizeH="0" baseline="0" noProof="0" dirty="0">
              <a:ln>
                <a:noFill/>
              </a:ln>
              <a:solidFill>
                <a:schemeClr val="tx1">
                  <a:lumMod val="75000"/>
                  <a:lumOff val="25000"/>
                </a:schemeClr>
              </a:solidFill>
              <a:effectLst/>
              <a:uLnTx/>
              <a:uFillTx/>
              <a:latin typeface="Segoe UI Light"/>
              <a:ea typeface="微软雅黑" pitchFamily="34" charset="-122"/>
              <a:cs typeface="Segoe UI Ligh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E73A1C"/>
        </a:solidFill>
        <a:effectLst/>
      </p:bgPr>
    </p:bg>
    <p:spTree>
      <p:nvGrpSpPr>
        <p:cNvPr id="1" name=""/>
        <p:cNvGrpSpPr/>
        <p:nvPr/>
      </p:nvGrpSpPr>
      <p:grpSpPr>
        <a:xfrm>
          <a:off x="0" y="0"/>
          <a:ext cx="0" cy="0"/>
          <a:chOff x="0" y="0"/>
          <a:chExt cx="0" cy="0"/>
        </a:xfrm>
      </p:grpSpPr>
      <p:sp>
        <p:nvSpPr>
          <p:cNvPr id="2" name="矩形 5"/>
          <p:cNvSpPr/>
          <p:nvPr/>
        </p:nvSpPr>
        <p:spPr>
          <a:xfrm>
            <a:off x="441325" y="760413"/>
            <a:ext cx="661988" cy="37941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标注</a:t>
            </a:r>
            <a:endParaRPr kumimoji="0" lang="zh-CN" altLang="en-US" sz="18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p:txBody>
      </p:sp>
      <p:sp>
        <p:nvSpPr>
          <p:cNvPr id="3" name="矩形 10"/>
          <p:cNvSpPr/>
          <p:nvPr/>
        </p:nvSpPr>
        <p:spPr>
          <a:xfrm>
            <a:off x="2573338" y="760413"/>
            <a:ext cx="1401763" cy="3452813"/>
          </a:xfrm>
          <a:prstGeom prst="rect">
            <a:avLst/>
          </a:prstGeom>
        </p:spPr>
        <p:txBody>
          <a:bodyPr wrap="square">
            <a:spAutoFit/>
          </a:bodyPr>
          <a:lstStyle/>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字体使用 </a:t>
            </a: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行距</a:t>
            </a: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背景图片出处</a:t>
            </a:r>
            <a:endPar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声明</a:t>
            </a: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p:txBody>
      </p:sp>
      <p:sp>
        <p:nvSpPr>
          <p:cNvPr id="14340" name="矩形 11"/>
          <p:cNvSpPr/>
          <p:nvPr/>
        </p:nvSpPr>
        <p:spPr>
          <a:xfrm>
            <a:off x="4152900" y="760413"/>
            <a:ext cx="7073900" cy="4238625"/>
          </a:xfrm>
          <a:prstGeom prst="rect">
            <a:avLst/>
          </a:prstGeom>
          <a:noFill/>
          <a:ln w="9525">
            <a:noFill/>
          </a:ln>
        </p:spPr>
        <p:txBody>
          <a:bodyPr wrap="square" anchor="t">
            <a:spAutoFit/>
          </a:bodyPr>
          <a:p>
            <a:pPr lvl="0" indent="0">
              <a:lnSpc>
                <a:spcPct val="130000"/>
              </a:lnSpc>
            </a:pPr>
            <a:r>
              <a:rPr lang="zh-CN" altLang="en-US" sz="1400" dirty="0">
                <a:solidFill>
                  <a:srgbClr val="FFFFFF"/>
                </a:solidFill>
                <a:latin typeface="Segoe UI Light"/>
                <a:ea typeface="微软雅黑" pitchFamily="34" charset="-122"/>
              </a:rPr>
              <a:t>英文 </a:t>
            </a:r>
            <a:r>
              <a:rPr lang="en-US" altLang="zh-CN" sz="1400">
                <a:solidFill>
                  <a:srgbClr val="FFFFFF"/>
                </a:solidFill>
                <a:latin typeface="Segoe UI Light"/>
                <a:ea typeface="微软雅黑" pitchFamily="34" charset="-122"/>
              </a:rPr>
              <a:t>Century Gothic</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zh-CN" altLang="en-US" sz="1400" dirty="0">
                <a:solidFill>
                  <a:srgbClr val="FFFFFF"/>
                </a:solidFill>
                <a:latin typeface="Segoe UI Light"/>
                <a:ea typeface="微软雅黑" pitchFamily="34" charset="-122"/>
              </a:rPr>
              <a:t>中文 微软雅黑</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zh-CN" altLang="en-US" sz="1400" dirty="0">
                <a:solidFill>
                  <a:srgbClr val="FFFFFF"/>
                </a:solidFill>
                <a:latin typeface="Segoe UI Light"/>
                <a:ea typeface="微软雅黑" pitchFamily="34" charset="-122"/>
              </a:rPr>
              <a:t>正文 </a:t>
            </a:r>
            <a:r>
              <a:rPr lang="en-US" altLang="zh-CN" sz="1400">
                <a:solidFill>
                  <a:srgbClr val="FFFFFF"/>
                </a:solidFill>
                <a:latin typeface="Segoe UI Light"/>
                <a:ea typeface="微软雅黑" pitchFamily="34" charset="-122"/>
              </a:rPr>
              <a:t>1.3</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en-US" altLang="zh-CN" sz="1400" err="1">
                <a:solidFill>
                  <a:srgbClr val="FFFFFF"/>
                </a:solidFill>
                <a:latin typeface="Segoe UI Light"/>
                <a:ea typeface="微软雅黑" pitchFamily="34" charset="-122"/>
              </a:rPr>
              <a:t>cn.bing.com</a:t>
            </a:r>
            <a:endParaRPr lang="zh-CN" altLang="en-US" sz="1400" dirty="0">
              <a:solidFill>
                <a:srgbClr val="FFFFFF"/>
              </a:solidFill>
              <a:latin typeface="Segoe UI Light"/>
              <a:ea typeface="微软雅黑" pitchFamily="34" charset="-122"/>
            </a:endParaRPr>
          </a:p>
          <a:p>
            <a:pPr lvl="0" indent="0">
              <a:lnSpc>
                <a:spcPct val="130000"/>
              </a:lnSpc>
            </a:pPr>
            <a:endParaRPr lang="zh-CN" altLang="en-US" sz="1400" dirty="0">
              <a:solidFill>
                <a:srgbClr val="FFFFFF"/>
              </a:solidFill>
              <a:latin typeface="Segoe UI Light"/>
              <a:ea typeface="微软雅黑" pitchFamily="34" charset="-122"/>
            </a:endParaRPr>
          </a:p>
          <a:p>
            <a:pPr lvl="0" indent="0">
              <a:lnSpc>
                <a:spcPct val="130000"/>
              </a:lnSpc>
            </a:pPr>
            <a:endParaRPr lang="zh-CN" altLang="en-US" sz="1400" dirty="0">
              <a:solidFill>
                <a:srgbClr val="FFFFFF"/>
              </a:solidFill>
              <a:latin typeface="Segoe UI Light"/>
              <a:ea typeface="微软雅黑" pitchFamily="34" charset="-122"/>
            </a:endParaRPr>
          </a:p>
          <a:p>
            <a:pPr lvl="0" indent="0">
              <a:lnSpc>
                <a:spcPct val="130000"/>
              </a:lnSpc>
            </a:pPr>
            <a:r>
              <a:rPr lang="zh-CN" altLang="en-US" sz="1300" dirty="0">
                <a:solidFill>
                  <a:srgbClr val="FFFFFF"/>
                </a:solidFill>
                <a:latin typeface="Century Gothic" panose="020B0502020202020204" pitchFamily="34" charset="0"/>
                <a:ea typeface="微软雅黑" pitchFamily="34" charset="-122"/>
              </a:rPr>
              <a:t>本网站所提供的任何信息内容（包括但不限于 </a:t>
            </a:r>
            <a:r>
              <a:rPr lang="en-US" altLang="zh-CN" sz="1300">
                <a:solidFill>
                  <a:srgbClr val="FFFFFF"/>
                </a:solidFill>
                <a:latin typeface="Segoe UI Light"/>
                <a:ea typeface="Segoe UI Light"/>
              </a:rPr>
              <a:t>PPT</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模板、</a:t>
            </a:r>
            <a:r>
              <a:rPr lang="en-US" altLang="zh-CN" sz="1300">
                <a:solidFill>
                  <a:srgbClr val="FFFFFF"/>
                </a:solidFill>
                <a:latin typeface="Segoe UI Light"/>
                <a:ea typeface="Segoe UI Light"/>
              </a:rPr>
              <a:t>Word</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文档、</a:t>
            </a:r>
            <a:r>
              <a:rPr lang="en-US" altLang="zh-CN" sz="1300">
                <a:solidFill>
                  <a:srgbClr val="FFFFFF"/>
                </a:solidFill>
                <a:latin typeface="Segoe UI Light"/>
                <a:ea typeface="Segoe UI Light"/>
              </a:rPr>
              <a:t>Excel</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图表、图片素材等）均受</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中华人民共和国著作权法</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信息网络传播权保护条例</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及其他适用的法律法规的保护，未经权利人书面明确授权，信息内容的任何部分</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包括图片或图表</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不得被全部或部分的复制、传播、销售，否则将承担法律责任。</a:t>
            </a:r>
            <a:endParaRPr lang="zh-CN" altLang="en-US" sz="1300" dirty="0">
              <a:solidFill>
                <a:srgbClr val="FFFFFF"/>
              </a:solidFill>
              <a:latin typeface="Century Gothic" panose="020B0502020202020204" pitchFamily="34" charset="0"/>
              <a:ea typeface="微软雅黑" pitchFamily="34" charset="-122"/>
            </a:endParaRPr>
          </a:p>
        </p:txBody>
      </p:sp>
      <p:sp>
        <p:nvSpPr>
          <p:cNvPr id="5" name="矩形 12"/>
          <p:cNvSpPr/>
          <p:nvPr/>
        </p:nvSpPr>
        <p:spPr>
          <a:xfrm>
            <a:off x="441325" y="182563"/>
            <a:ext cx="776288" cy="24606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smtClean="0">
                <a:ln>
                  <a:noFill/>
                </a:ln>
                <a:solidFill>
                  <a:prstClr val="white"/>
                </a:solidFill>
                <a:effectLst/>
                <a:uLnTx/>
                <a:uFillTx/>
                <a:latin typeface="Segoe UI Light"/>
                <a:ea typeface="微软雅黑" pitchFamily="34" charset="-122"/>
                <a:cs typeface="Segoe UI Light"/>
              </a:rPr>
              <a:t>OfficePLUS</a:t>
            </a:r>
            <a:endParaRPr kumimoji="0" lang="zh-CN" altLang="en-US" sz="1000" b="0" i="0" u="none" strike="noStrike" kern="1200" cap="none" spc="0" normalizeH="0" baseline="0" noProof="0" dirty="0">
              <a:ln>
                <a:noFill/>
              </a:ln>
              <a:solidFill>
                <a:prstClr val="white"/>
              </a:solidFill>
              <a:effectLst/>
              <a:uLnTx/>
              <a:uFillTx/>
              <a:latin typeface="Segoe UI Light"/>
              <a:ea typeface="微软雅黑" pitchFamily="34" charset="-122"/>
              <a:cs typeface="Segoe UI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标题幻灯片">
    <p:bg>
      <p:bgPr>
        <a:solidFill>
          <a:schemeClr val="bg1"/>
        </a:solidFill>
        <a:effectLst/>
      </p:bgPr>
    </p:bg>
    <p:spTree>
      <p:nvGrpSpPr>
        <p:cNvPr id="1" name=""/>
        <p:cNvGrpSpPr/>
        <p:nvPr/>
      </p:nvGrpSpPr>
      <p:grpSpPr>
        <a:xfrm>
          <a:off x="0" y="0"/>
          <a:ext cx="0" cy="0"/>
          <a:chOff x="0" y="0"/>
          <a:chExt cx="0" cy="0"/>
        </a:xfrm>
      </p:grpSpPr>
      <p:sp>
        <p:nvSpPr>
          <p:cNvPr id="2" name="文本框 6"/>
          <p:cNvSpPr txBox="1"/>
          <p:nvPr/>
        </p:nvSpPr>
        <p:spPr>
          <a:xfrm>
            <a:off x="4448175" y="4459288"/>
            <a:ext cx="3295650" cy="296863"/>
          </a:xfrm>
          <a:prstGeom prst="rect">
            <a:avLst/>
          </a:prstGeom>
          <a:noFill/>
        </p:spPr>
        <p:txBody>
          <a:bodyPr wrap="none" rtlCol="0">
            <a:spAutoFit/>
          </a:bodyP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zh-CN" altLang="en-US" sz="1335" b="0" i="0" u="none" strike="noStrike" kern="1200" cap="none" spc="0" normalizeH="0" baseline="0" noProof="0" dirty="0" smtClean="0">
                <a:ln>
                  <a:noFill/>
                </a:ln>
                <a:solidFill>
                  <a:srgbClr val="000000"/>
                </a:solidFill>
                <a:effectLst/>
                <a:uLnTx/>
                <a:uFillTx/>
                <a:latin typeface="Century Gothic" panose="020B0502020202020204"/>
                <a:ea typeface="微软雅黑" pitchFamily="34" charset="-122"/>
                <a:cs typeface="+mn-cs"/>
              </a:rPr>
              <a:t>点击</a:t>
            </a:r>
            <a:r>
              <a:rPr kumimoji="1" lang="en-US" altLang="zh-CN" sz="1335" b="0" i="0" u="none" strike="noStrike" kern="1200" cap="none" spc="0" normalizeH="0" baseline="0" noProof="0" dirty="0" smtClean="0">
                <a:ln>
                  <a:noFill/>
                </a:ln>
                <a:solidFill>
                  <a:srgbClr val="000000"/>
                </a:solidFill>
                <a:effectLst/>
                <a:uLnTx/>
                <a:uFillTx/>
                <a:latin typeface="Segoe UI Light" charset="0"/>
                <a:ea typeface="Segoe UI Light" charset="0"/>
                <a:cs typeface="Segoe UI Light" charset="0"/>
              </a:rPr>
              <a:t>Logo</a:t>
            </a:r>
            <a:r>
              <a:rPr kumimoji="1" lang="zh-CN" altLang="en-US" sz="1335" b="0" i="0" u="none" strike="noStrike" kern="1200" cap="none" spc="0" normalizeH="0" baseline="0" noProof="0" dirty="0" smtClean="0">
                <a:ln>
                  <a:noFill/>
                </a:ln>
                <a:solidFill>
                  <a:srgbClr val="000000"/>
                </a:solidFill>
                <a:effectLst/>
                <a:uLnTx/>
                <a:uFillTx/>
                <a:latin typeface="Century Gothic" panose="020B0502020202020204"/>
                <a:ea typeface="微软雅黑" pitchFamily="34" charset="-122"/>
                <a:cs typeface="+mn-cs"/>
              </a:rPr>
              <a:t>获取更多优质模板（放映模式）</a:t>
            </a:r>
            <a:endParaRPr kumimoji="1" lang="zh-CN" altLang="en-US" sz="1335" b="0" i="0" u="none" strike="noStrike" kern="1200" cap="none" spc="0" normalizeH="0" baseline="0" noProof="0" dirty="0">
              <a:ln>
                <a:noFill/>
              </a:ln>
              <a:solidFill>
                <a:srgbClr val="000000"/>
              </a:solidFill>
              <a:effectLst/>
              <a:uLnTx/>
              <a:uFillTx/>
              <a:latin typeface="Century Gothic" panose="020B0502020202020204"/>
              <a:ea typeface="微软雅黑" pitchFamily="34" charset="-122"/>
              <a:cs typeface="+mn-cs"/>
            </a:endParaRPr>
          </a:p>
        </p:txBody>
      </p:sp>
      <p:pic>
        <p:nvPicPr>
          <p:cNvPr id="15363" name="图片 3">
            <a:hlinkClick r:id="rId2"/>
          </p:cNvPr>
          <p:cNvPicPr>
            <a:picLocks noChangeAspect="1"/>
          </p:cNvPicPr>
          <p:nvPr userDrawn="1"/>
        </p:nvPicPr>
        <p:blipFill>
          <a:blip r:embed="rId3"/>
          <a:stretch>
            <a:fillRect/>
          </a:stretch>
        </p:blipFill>
        <p:spPr>
          <a:xfrm>
            <a:off x="4572000" y="3227388"/>
            <a:ext cx="3048000" cy="403225"/>
          </a:xfrm>
          <a:prstGeom prst="rect">
            <a:avLst/>
          </a:prstGeom>
          <a:noFill/>
          <a:ln w="9525">
            <a:noFill/>
          </a:ln>
        </p:spPr>
      </p:pic>
    </p:spTree>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pPr fontAlgn="base"/>
            <a:fld id="{82F288E0-7875-42C4-84C8-98DBBD3BF4D2}"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nvPr>
        </p:nvSpPr>
        <p:spPr>
          <a:xfrm>
            <a:off x="4038600" y="6356350"/>
            <a:ext cx="4114800" cy="365125"/>
          </a:xfrm>
        </p:spPr>
        <p:txBody>
          <a:bodyPr/>
          <a:lstStyle/>
          <a:p>
            <a:pPr fontAlgn="base"/>
            <a:endParaRPr lang="zh-CN" altLang="en-US" strike="noStrike" noProof="1"/>
          </a:p>
        </p:txBody>
      </p:sp>
      <p:sp>
        <p:nvSpPr>
          <p:cNvPr id="4" name="灯片编号占位符 3"/>
          <p:cNvSpPr>
            <a:spLocks noGrp="1"/>
          </p:cNvSpPr>
          <p:nvPr>
            <p:ph type="sldNum" sz="quarter" idx="12"/>
          </p:nvPr>
        </p:nvSpPr>
        <p:spPr>
          <a:xfrm>
            <a:off x="8610600" y="6356350"/>
            <a:ext cx="2743200" cy="365125"/>
          </a:xfrm>
        </p:spPr>
        <p:txBody>
          <a:bodyPr/>
          <a:lstStyle/>
          <a:p>
            <a:pPr fontAlgn="base"/>
            <a:fld id="{7D9BB5D0-35E4-459D-AEF3-FE4D7C45CC19}"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6_标题幻灯片">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rot="9822520">
            <a:off x="3098800" y="4110038"/>
            <a:ext cx="717550" cy="7175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8"/>
          <p:cNvSpPr/>
          <p:nvPr/>
        </p:nvSpPr>
        <p:spPr>
          <a:xfrm rot="18585722">
            <a:off x="2900363" y="1690688"/>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2"/>
          <p:cNvSpPr/>
          <p:nvPr/>
        </p:nvSpPr>
        <p:spPr>
          <a:xfrm rot="4450317">
            <a:off x="2505075" y="3165475"/>
            <a:ext cx="139700" cy="139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3"/>
          <p:cNvSpPr/>
          <p:nvPr/>
        </p:nvSpPr>
        <p:spPr>
          <a:xfrm rot="892948">
            <a:off x="1670050" y="2838450"/>
            <a:ext cx="381000" cy="3810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4"/>
          <p:cNvSpPr/>
          <p:nvPr/>
        </p:nvSpPr>
        <p:spPr>
          <a:xfrm rot="4240722">
            <a:off x="2955131" y="3409156"/>
            <a:ext cx="212725" cy="2111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5"/>
          <p:cNvSpPr/>
          <p:nvPr/>
        </p:nvSpPr>
        <p:spPr>
          <a:xfrm rot="3863176">
            <a:off x="2174081" y="2423319"/>
            <a:ext cx="477838" cy="47942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6"/>
          <p:cNvSpPr/>
          <p:nvPr/>
        </p:nvSpPr>
        <p:spPr>
          <a:xfrm rot="187853">
            <a:off x="1162050" y="1758950"/>
            <a:ext cx="668338"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7"/>
          <p:cNvSpPr/>
          <p:nvPr/>
        </p:nvSpPr>
        <p:spPr>
          <a:xfrm rot="905749">
            <a:off x="2244725" y="1322388"/>
            <a:ext cx="962025" cy="96202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9322284">
            <a:off x="2044700" y="1701800"/>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42066">
            <a:off x="1017588" y="3789363"/>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20117985">
            <a:off x="3894138" y="1816100"/>
            <a:ext cx="2847975" cy="28479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3"/>
          <p:cNvSpPr/>
          <p:nvPr/>
        </p:nvSpPr>
        <p:spPr>
          <a:xfrm rot="905749">
            <a:off x="2446338" y="4637088"/>
            <a:ext cx="958850" cy="9572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矩形 14"/>
          <p:cNvSpPr/>
          <p:nvPr/>
        </p:nvSpPr>
        <p:spPr>
          <a:xfrm rot="19322284">
            <a:off x="4995863" y="5259388"/>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5"/>
          <p:cNvSpPr/>
          <p:nvPr/>
        </p:nvSpPr>
        <p:spPr>
          <a:xfrm rot="19736611">
            <a:off x="3735388" y="4395788"/>
            <a:ext cx="996950" cy="99695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2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1"/>
          <p:cNvSpPr/>
          <p:nvPr/>
        </p:nvSpPr>
        <p:spPr>
          <a:xfrm rot="19896190">
            <a:off x="-847725" y="4392613"/>
            <a:ext cx="3716338" cy="3716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2"/>
          <p:cNvSpPr/>
          <p:nvPr/>
        </p:nvSpPr>
        <p:spPr>
          <a:xfrm rot="21433404">
            <a:off x="1038225" y="3146425"/>
            <a:ext cx="1173163"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3"/>
          <p:cNvSpPr/>
          <p:nvPr/>
        </p:nvSpPr>
        <p:spPr>
          <a:xfrm rot="18900000">
            <a:off x="2965450" y="4498975"/>
            <a:ext cx="561975" cy="5619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4"/>
          <p:cNvSpPr/>
          <p:nvPr/>
        </p:nvSpPr>
        <p:spPr>
          <a:xfrm rot="19462407">
            <a:off x="858838" y="3413125"/>
            <a:ext cx="304800" cy="3048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5"/>
          <p:cNvSpPr/>
          <p:nvPr/>
        </p:nvSpPr>
        <p:spPr>
          <a:xfrm rot="2220555">
            <a:off x="9069388" y="-665162"/>
            <a:ext cx="2601913" cy="26019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6"/>
          <p:cNvSpPr/>
          <p:nvPr/>
        </p:nvSpPr>
        <p:spPr>
          <a:xfrm rot="20263186">
            <a:off x="10806113" y="58738"/>
            <a:ext cx="2082800" cy="20828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7"/>
          <p:cNvSpPr/>
          <p:nvPr/>
        </p:nvSpPr>
        <p:spPr>
          <a:xfrm rot="20229117">
            <a:off x="7312025" y="557213"/>
            <a:ext cx="561975" cy="56197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rot="20229117">
            <a:off x="10861675" y="2813050"/>
            <a:ext cx="473075" cy="4730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3027363" y="5397500"/>
            <a:ext cx="219075" cy="2190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9238099">
            <a:off x="11441113" y="5083175"/>
            <a:ext cx="441325" cy="4429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10718800" y="5588000"/>
            <a:ext cx="1790700" cy="1790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9831388" y="6040438"/>
            <a:ext cx="1030288" cy="10287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0567216">
            <a:off x="9228138" y="6149975"/>
            <a:ext cx="265113" cy="2651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20567216">
            <a:off x="11022013" y="4821238"/>
            <a:ext cx="309563" cy="309563"/>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96913" y="33338"/>
            <a:ext cx="668338"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1433404">
            <a:off x="-425450" y="-288925"/>
            <a:ext cx="1262063" cy="12620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1181100" y="925513"/>
            <a:ext cx="285750" cy="28575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1310481" y="135731"/>
            <a:ext cx="204788"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文本占位符 7"/>
          <p:cNvSpPr>
            <a:spLocks noGrp="1"/>
          </p:cNvSpPr>
          <p:nvPr>
            <p:ph type="body" sz="quarter" idx="10"/>
          </p:nvPr>
        </p:nvSpPr>
        <p:spPr>
          <a:xfrm>
            <a:off x="1713834"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4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5361769">
            <a:off x="6558756" y="-388144"/>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6111875" y="3254375"/>
            <a:ext cx="331788" cy="3317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5807075" y="2601913"/>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349059">
            <a:off x="6265863" y="2733675"/>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71513">
            <a:off x="5492750" y="19700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548438" y="1195388"/>
            <a:ext cx="668338"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0614086">
            <a:off x="4738688" y="7921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4976813" y="-1036637"/>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4648994" y="375444"/>
            <a:ext cx="203200"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9750403">
            <a:off x="6270625" y="2052638"/>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9896190">
            <a:off x="4119563" y="1265238"/>
            <a:ext cx="328613" cy="3286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7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5361769">
            <a:off x="6558756" y="-388144"/>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6111875" y="3254375"/>
            <a:ext cx="331788" cy="3317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5807075" y="2601913"/>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349059">
            <a:off x="6265863" y="2733675"/>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71513">
            <a:off x="5492750" y="19700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548438" y="1195388"/>
            <a:ext cx="668338"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0614086">
            <a:off x="4738688" y="7921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4976813" y="-1036637"/>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4648994" y="375444"/>
            <a:ext cx="203200"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9750403">
            <a:off x="6270625" y="2052638"/>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9896190">
            <a:off x="4119563" y="1265238"/>
            <a:ext cx="328613" cy="3286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4"/>
          <p:cNvSpPr/>
          <p:nvPr/>
        </p:nvSpPr>
        <p:spPr>
          <a:xfrm rot="9822520">
            <a:off x="8666163" y="4695825"/>
            <a:ext cx="715963" cy="7175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5"/>
          <p:cNvSpPr/>
          <p:nvPr/>
        </p:nvSpPr>
        <p:spPr>
          <a:xfrm rot="18585722">
            <a:off x="8467725" y="2278063"/>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矩形 16"/>
          <p:cNvSpPr/>
          <p:nvPr/>
        </p:nvSpPr>
        <p:spPr>
          <a:xfrm rot="4450317">
            <a:off x="8072438" y="3751263"/>
            <a:ext cx="139700" cy="139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7" name="矩形 17"/>
          <p:cNvSpPr/>
          <p:nvPr/>
        </p:nvSpPr>
        <p:spPr>
          <a:xfrm rot="892948">
            <a:off x="7235825" y="3424238"/>
            <a:ext cx="381000" cy="3810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矩形 18"/>
          <p:cNvSpPr/>
          <p:nvPr/>
        </p:nvSpPr>
        <p:spPr>
          <a:xfrm rot="4240722">
            <a:off x="8522494" y="3994944"/>
            <a:ext cx="211138" cy="2127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9" name="矩形 19"/>
          <p:cNvSpPr/>
          <p:nvPr/>
        </p:nvSpPr>
        <p:spPr>
          <a:xfrm rot="3863176">
            <a:off x="7739856" y="3010694"/>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 name="矩形 20"/>
          <p:cNvSpPr/>
          <p:nvPr/>
        </p:nvSpPr>
        <p:spPr>
          <a:xfrm rot="187853">
            <a:off x="6727825" y="2346325"/>
            <a:ext cx="669925"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1" name="矩形 21"/>
          <p:cNvSpPr/>
          <p:nvPr/>
        </p:nvSpPr>
        <p:spPr>
          <a:xfrm rot="905749">
            <a:off x="7812088" y="1908175"/>
            <a:ext cx="962025" cy="9636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2"/>
          <p:cNvSpPr/>
          <p:nvPr/>
        </p:nvSpPr>
        <p:spPr>
          <a:xfrm rot="19322284">
            <a:off x="7610475" y="2287588"/>
            <a:ext cx="204788"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3"/>
          <p:cNvSpPr/>
          <p:nvPr/>
        </p:nvSpPr>
        <p:spPr>
          <a:xfrm rot="42066">
            <a:off x="6583363" y="4376738"/>
            <a:ext cx="254000"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4" name="矩形 24"/>
          <p:cNvSpPr/>
          <p:nvPr/>
        </p:nvSpPr>
        <p:spPr>
          <a:xfrm rot="20117985">
            <a:off x="9461500" y="2401888"/>
            <a:ext cx="2847975" cy="28479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5" name="矩形 25"/>
          <p:cNvSpPr/>
          <p:nvPr/>
        </p:nvSpPr>
        <p:spPr>
          <a:xfrm rot="905749">
            <a:off x="8013700" y="5222875"/>
            <a:ext cx="958850" cy="9588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矩形 26"/>
          <p:cNvSpPr/>
          <p:nvPr/>
        </p:nvSpPr>
        <p:spPr>
          <a:xfrm rot="19322284">
            <a:off x="10561638" y="5845175"/>
            <a:ext cx="204788"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矩形 27"/>
          <p:cNvSpPr/>
          <p:nvPr/>
        </p:nvSpPr>
        <p:spPr>
          <a:xfrm rot="19736611">
            <a:off x="9301163" y="4981575"/>
            <a:ext cx="998538" cy="99853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5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6238231" flipH="1">
            <a:off x="9408319" y="4234656"/>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19041346" flipH="1">
            <a:off x="10088563" y="6107113"/>
            <a:ext cx="187325" cy="18732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998715" flipH="1">
            <a:off x="10506075" y="5621338"/>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19250941" flipH="1">
            <a:off x="10179050" y="5688013"/>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628487" flipH="1">
            <a:off x="11164888" y="65928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703810" flipH="1">
            <a:off x="11537950" y="2659063"/>
            <a:ext cx="669925"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985914" flipH="1">
            <a:off x="11072813" y="54149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3014278" flipH="1">
            <a:off x="10200481" y="3586956"/>
            <a:ext cx="1958975" cy="19573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4169379" flipH="1">
            <a:off x="8955088" y="5462588"/>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849597" flipH="1">
            <a:off x="10415588" y="6386513"/>
            <a:ext cx="668338" cy="66992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703810" flipH="1">
            <a:off x="10052050" y="3232150"/>
            <a:ext cx="328613" cy="3302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标题幻灯片">
    <p:bg>
      <p:bgPr>
        <a:solidFill>
          <a:schemeClr val="accent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标题幻灯片">
    <p:bg>
      <p:bgPr>
        <a:solidFill>
          <a:schemeClr val="accent2"/>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slide" Target="slide51.xml"/><Relationship Id="rId2" Type="http://schemas.openxmlformats.org/officeDocument/2006/relationships/slide" Target="slide22.xml"/><Relationship Id="rId1" Type="http://schemas.openxmlformats.org/officeDocument/2006/relationships/slide" Target="slide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emf"/></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emf"/><Relationship Id="rId1" Type="http://schemas.openxmlformats.org/officeDocument/2006/relationships/image" Target="../media/image7.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文本框 2"/>
          <p:cNvSpPr txBox="1"/>
          <p:nvPr/>
        </p:nvSpPr>
        <p:spPr>
          <a:xfrm>
            <a:off x="4434207" y="2073275"/>
            <a:ext cx="3333115" cy="1568450"/>
          </a:xfrm>
          <a:prstGeom prst="rect">
            <a:avLst/>
          </a:prstGeom>
          <a:noFill/>
          <a:ln w="9525">
            <a:noFill/>
          </a:ln>
        </p:spPr>
        <p:txBody>
          <a:bodyPr wrap="none" anchor="t">
            <a:spAutoFit/>
          </a:bodyPr>
          <a:p>
            <a:pPr algn="ctr"/>
            <a:r>
              <a:rPr lang="en-US" altLang="zh-CN" sz="4800" b="1">
                <a:solidFill>
                  <a:schemeClr val="accent1"/>
                </a:solidFill>
                <a:latin typeface="微软雅黑" pitchFamily="34" charset="-122"/>
                <a:ea typeface="微软雅黑" pitchFamily="34" charset="-122"/>
              </a:rPr>
              <a:t>Unit Seven</a:t>
            </a:r>
            <a:endParaRPr lang="en-US" altLang="zh-CN" sz="4800" b="1">
              <a:solidFill>
                <a:schemeClr val="accent1"/>
              </a:solidFill>
              <a:latin typeface="微软雅黑" pitchFamily="34" charset="-122"/>
              <a:ea typeface="微软雅黑" pitchFamily="34" charset="-122"/>
            </a:endParaRPr>
          </a:p>
          <a:p>
            <a:pPr algn="ctr"/>
            <a:endParaRPr lang="en-US" altLang="zh-CN" sz="4800" b="1">
              <a:solidFill>
                <a:schemeClr val="accent1"/>
              </a:solidFill>
              <a:latin typeface="微软雅黑" pitchFamily="34" charset="-122"/>
              <a:ea typeface="微软雅黑" pitchFamily="34" charset="-122"/>
            </a:endParaRPr>
          </a:p>
        </p:txBody>
      </p:sp>
      <p:sp>
        <p:nvSpPr>
          <p:cNvPr id="4" name="文本框 3"/>
          <p:cNvSpPr txBox="1"/>
          <p:nvPr/>
        </p:nvSpPr>
        <p:spPr>
          <a:xfrm>
            <a:off x="1213485" y="3256915"/>
            <a:ext cx="9817735" cy="1938020"/>
          </a:xfrm>
          <a:prstGeom prst="rect">
            <a:avLst/>
          </a:prstGeom>
          <a:solidFill>
            <a:schemeClr val="accent4"/>
          </a:solidFill>
        </p:spPr>
        <p:txBody>
          <a:bodyPr wrap="square" rtlCol="0">
            <a:spAutoFit/>
          </a:bodyPr>
          <a:p>
            <a:pPr marL="742950" lvl="1" indent="-285750" algn="ctr" fontAlgn="base"/>
            <a:r>
              <a:rPr lang="en-US" altLang="zh-CN" sz="6000" b="1" strike="noStrike" noProof="1">
                <a:solidFill>
                  <a:schemeClr val="bg1"/>
                </a:solidFill>
                <a:latin typeface="微软雅黑" pitchFamily="34" charset="-122"/>
                <a:ea typeface="微软雅黑" pitchFamily="34" charset="-122"/>
                <a:cs typeface="+mn-cs"/>
              </a:rPr>
              <a:t>Chinese Architecture and Porcelain</a:t>
            </a:r>
            <a:endParaRPr lang="en-US" altLang="zh-CN" sz="6000" b="1" strike="noStrike" noProof="1">
              <a:solidFill>
                <a:schemeClr val="bg1"/>
              </a:solidFill>
              <a:latin typeface="微软雅黑" pitchFamily="34" charset="-122"/>
              <a:ea typeface="微软雅黑" pitchFamily="34" charset="-122"/>
            </a:endParaRP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2</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2662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2439670" cy="110680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zh-CN" altLang="en-US"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Tasks</a:t>
            </a:r>
            <a:endParaRPr kumimoji="1" lang="zh-CN" altLang="en-US"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0"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1"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2"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3"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7654"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One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7655" name="文本框 3"/>
          <p:cNvSpPr txBox="1"/>
          <p:nvPr/>
        </p:nvSpPr>
        <p:spPr>
          <a:xfrm>
            <a:off x="1329690" y="1107440"/>
            <a:ext cx="10474325" cy="82994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One and the following ten statements. Each statement contains information given in one of the paragraphs of Passage One. Identify the paragraph from which the information is derived. You may choose a paragraph more than once. Each paragraph is marked with one letter.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7656" name="文本框 12"/>
          <p:cNvSpPr txBox="1"/>
          <p:nvPr/>
        </p:nvSpPr>
        <p:spPr>
          <a:xfrm>
            <a:off x="1413510" y="2080578"/>
            <a:ext cx="8956675" cy="3322955"/>
          </a:xfrm>
          <a:prstGeom prst="rect">
            <a:avLst/>
          </a:prstGeom>
          <a:noFill/>
          <a:ln w="9525">
            <a:noFill/>
          </a:ln>
        </p:spPr>
        <p:txBody>
          <a:bodyPr wrap="square" anchor="t">
            <a:spAutoFit/>
          </a:bodyPr>
          <a:p>
            <a:pPr algn="just">
              <a:lnSpc>
                <a:spcPct val="150000"/>
              </a:lnSpc>
            </a:pPr>
            <a:r>
              <a:rPr lang="zh-CN" altLang="en-US" sz="1400">
                <a:latin typeface="Arial" panose="020B0604020202020204" pitchFamily="34" charset="0"/>
                <a:ea typeface="宋体" panose="02010600030101010101" pitchFamily="2" charset="-122"/>
              </a:rPr>
              <a:t>(      ) 1. The great Italian traveler, Marco Polo, once praised courtyard houses created by ancient Chinese people as beyond description of any language.</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2. Ancient China, as a feudal society, honored strict hierarchical principles which found its expression also in the construction of courtyard houses.</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3. The servants had no choice but to live in daozuo in the front courtyard in ancient China.</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4. The existing courtyard houses are mostly from the Ming and Qing dynasties (1368— 1911 A.D.) and the time of the Republic of China (1912—1949 A.D.).</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5. When entering a southerly courtyard house, one faces a screen wall, which functions as a screen to protect the inner courtyard from public view and as a decorative element, on which auspicious stone or brick carvings as well as poems or couplets are engraved.</a:t>
            </a:r>
            <a:endParaRPr lang="zh-CN" altLang="en-US" sz="1400">
              <a:latin typeface="Arial" panose="020B0604020202020204" pitchFamily="34" charset="0"/>
              <a:ea typeface="宋体" panose="02010600030101010101" pitchFamily="2" charset="-122"/>
            </a:endParaRPr>
          </a:p>
        </p:txBody>
      </p:sp>
      <p:sp>
        <p:nvSpPr>
          <p:cNvPr id="6" name="文本框 5"/>
          <p:cNvSpPr txBox="1"/>
          <p:nvPr/>
        </p:nvSpPr>
        <p:spPr>
          <a:xfrm>
            <a:off x="1543050" y="2080578"/>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A</a:t>
            </a:r>
            <a:endParaRPr lang="en-US" altLang="zh-CN" sz="2000" b="1">
              <a:solidFill>
                <a:srgbClr val="C00000"/>
              </a:solidFill>
              <a:latin typeface="Arial" panose="020B0604020202020204" pitchFamily="34" charset="0"/>
              <a:ea typeface="宋体" panose="02010600030101010101" pitchFamily="2" charset="-122"/>
            </a:endParaRPr>
          </a:p>
        </p:txBody>
      </p:sp>
      <p:sp>
        <p:nvSpPr>
          <p:cNvPr id="8" name="文本框 7"/>
          <p:cNvSpPr txBox="1"/>
          <p:nvPr/>
        </p:nvSpPr>
        <p:spPr>
          <a:xfrm>
            <a:off x="1543050" y="279590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D</a:t>
            </a:r>
            <a:endParaRPr lang="en-US" altLang="zh-CN" sz="2000" b="1">
              <a:solidFill>
                <a:srgbClr val="C00000"/>
              </a:solidFill>
              <a:latin typeface="Arial" panose="020B0604020202020204" pitchFamily="34" charset="0"/>
              <a:ea typeface="宋体" panose="02010600030101010101" pitchFamily="2" charset="-122"/>
            </a:endParaRPr>
          </a:p>
        </p:txBody>
      </p:sp>
      <p:sp>
        <p:nvSpPr>
          <p:cNvPr id="9" name="文本框 8"/>
          <p:cNvSpPr txBox="1"/>
          <p:nvPr/>
        </p:nvSpPr>
        <p:spPr>
          <a:xfrm>
            <a:off x="1543050" y="3422333"/>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D</a:t>
            </a:r>
            <a:endParaRPr lang="en-US" altLang="zh-CN" sz="2000" b="1">
              <a:solidFill>
                <a:srgbClr val="C00000"/>
              </a:solidFill>
              <a:latin typeface="Arial" panose="020B0604020202020204" pitchFamily="34" charset="0"/>
              <a:ea typeface="宋体" panose="02010600030101010101" pitchFamily="2" charset="-122"/>
            </a:endParaRPr>
          </a:p>
        </p:txBody>
      </p:sp>
      <p:sp>
        <p:nvSpPr>
          <p:cNvPr id="3" name="文本框 2"/>
          <p:cNvSpPr txBox="1"/>
          <p:nvPr/>
        </p:nvSpPr>
        <p:spPr>
          <a:xfrm>
            <a:off x="1543050" y="372618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B</a:t>
            </a:r>
            <a:endParaRPr lang="en-US" altLang="zh-CN" sz="2000" b="1">
              <a:solidFill>
                <a:srgbClr val="C00000"/>
              </a:solidFill>
              <a:latin typeface="Arial" panose="020B0604020202020204" pitchFamily="34" charset="0"/>
              <a:ea typeface="宋体" panose="02010600030101010101" pitchFamily="2" charset="-122"/>
            </a:endParaRPr>
          </a:p>
        </p:txBody>
      </p:sp>
      <p:sp>
        <p:nvSpPr>
          <p:cNvPr id="5" name="文本框 4"/>
          <p:cNvSpPr txBox="1"/>
          <p:nvPr/>
        </p:nvSpPr>
        <p:spPr>
          <a:xfrm>
            <a:off x="1543050" y="436626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C</a:t>
            </a:r>
            <a:endParaRPr lang="en-US" altLang="zh-CN" sz="2000" b="1">
              <a:solidFill>
                <a:srgbClr val="C00000"/>
              </a:solidFill>
              <a:latin typeface="Arial" panose="020B0604020202020204" pitchFamily="34"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horizontal)">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linds(horizontal)">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3"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0"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1"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2"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3"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7654" name="文本框 37906"/>
          <p:cNvSpPr txBox="1"/>
          <p:nvPr/>
        </p:nvSpPr>
        <p:spPr>
          <a:xfrm>
            <a:off x="1831975" y="612775"/>
            <a:ext cx="8610600" cy="55308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Two</a:t>
            </a:r>
            <a:endParaRPr lang="en-US" altLang="zh-CN" b="1">
              <a:solidFill>
                <a:srgbClr val="2AA2BA"/>
              </a:solidFill>
              <a:latin typeface="Arial" panose="020B0604020202020204" pitchFamily="34" charset="0"/>
              <a:ea typeface="宋体" panose="02010600030101010101" pitchFamily="2" charset="-122"/>
            </a:endParaRPr>
          </a:p>
        </p:txBody>
      </p:sp>
      <p:sp>
        <p:nvSpPr>
          <p:cNvPr id="27655" name="文本框 3"/>
          <p:cNvSpPr txBox="1"/>
          <p:nvPr/>
        </p:nvSpPr>
        <p:spPr>
          <a:xfrm>
            <a:off x="1329690" y="1107440"/>
            <a:ext cx="945896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Two and decide whether the following statements are true (T) or false (F).</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7656" name="文本框 12"/>
          <p:cNvSpPr txBox="1"/>
          <p:nvPr/>
        </p:nvSpPr>
        <p:spPr>
          <a:xfrm>
            <a:off x="942340" y="1523365"/>
            <a:ext cx="11034395" cy="4246245"/>
          </a:xfrm>
          <a:prstGeom prst="rect">
            <a:avLst/>
          </a:prstGeom>
          <a:noFill/>
          <a:ln w="9525">
            <a:noFill/>
          </a:ln>
        </p:spPr>
        <p:txBody>
          <a:bodyPr wrap="square" anchor="t">
            <a:spAutoFit/>
          </a:bodyPr>
          <a:p>
            <a:pPr algn="just">
              <a:lnSpc>
                <a:spcPct val="150000"/>
              </a:lnSpc>
            </a:pPr>
            <a:r>
              <a:rPr lang="en-US" altLang="zh-CN" sz="2000">
                <a:latin typeface="Arial" panose="020B0604020202020204" pitchFamily="34" charset="0"/>
                <a:ea typeface="宋体" panose="02010600030101010101" pitchFamily="2" charset="-122"/>
              </a:rPr>
              <a:t>  </a:t>
            </a:r>
            <a:r>
              <a:rPr sz="2000">
                <a:latin typeface="Arial" panose="020B0604020202020204" pitchFamily="34" charset="0"/>
                <a:ea typeface="宋体" panose="02010600030101010101" pitchFamily="2" charset="-122"/>
              </a:rPr>
              <a:t>(      ) 1. The Gate of Heavenly Peace (Tian’anmen) was constructed in the Tang Dynasty.</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  (      ) 2. The architect, Kuai Xiang, who was in charge of building the Gate of Heavenly Peace,</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was later promoted to the Minister of Public works.</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  (      ) 3. The Gate of Heavenly Peace was also named Duanmen, and this construction project</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was finished within 30 months.</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  (      ) 4. Kuai Xiang was also summoned to participate in the construction of the Nanjing</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imperial palace.</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  (      ) 5. It was Aisin Gioro Fulin who renamed Chengtianmen as Tian’anmen, which has since</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been used till today.</a:t>
            </a:r>
            <a:endParaRPr sz="2000">
              <a:latin typeface="Arial" panose="020B0604020202020204" pitchFamily="34" charset="0"/>
              <a:ea typeface="宋体" panose="02010600030101010101" pitchFamily="2" charset="-122"/>
            </a:endParaRPr>
          </a:p>
        </p:txBody>
      </p:sp>
      <p:sp>
        <p:nvSpPr>
          <p:cNvPr id="8" name="文本框 7"/>
          <p:cNvSpPr txBox="1"/>
          <p:nvPr/>
        </p:nvSpPr>
        <p:spPr>
          <a:xfrm>
            <a:off x="1296670" y="169100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
        <p:nvSpPr>
          <p:cNvPr id="9" name="文本框 8"/>
          <p:cNvSpPr txBox="1"/>
          <p:nvPr/>
        </p:nvSpPr>
        <p:spPr>
          <a:xfrm>
            <a:off x="1296670" y="3068638"/>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
        <p:nvSpPr>
          <p:cNvPr id="2" name="文本框 1"/>
          <p:cNvSpPr txBox="1"/>
          <p:nvPr/>
        </p:nvSpPr>
        <p:spPr>
          <a:xfrm>
            <a:off x="1296670" y="215265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
        <p:nvSpPr>
          <p:cNvPr id="3" name="文本框 2"/>
          <p:cNvSpPr txBox="1"/>
          <p:nvPr/>
        </p:nvSpPr>
        <p:spPr>
          <a:xfrm>
            <a:off x="1296670" y="390398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
        <p:nvSpPr>
          <p:cNvPr id="4" name="文本框 3"/>
          <p:cNvSpPr txBox="1"/>
          <p:nvPr/>
        </p:nvSpPr>
        <p:spPr>
          <a:xfrm>
            <a:off x="1296670" y="482917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horizontal)">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linds(horizontal)">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2" grpId="0"/>
      <p:bldP spid="3"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325" y="1844675"/>
            <a:ext cx="10191750" cy="922020"/>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a:latin typeface="Arial" panose="020B0604020202020204" pitchFamily="34" charset="0"/>
                <a:ea typeface="宋体" panose="02010600030101010101" pitchFamily="2" charset="-122"/>
              </a:rPr>
              <a:t>1. What was the original role of theornamental pillar (the ornamental pillar wood) in the primitive society?</a:t>
            </a:r>
            <a:endParaRPr>
              <a:latin typeface="Arial" panose="020B0604020202020204" pitchFamily="34" charset="0"/>
              <a:ea typeface="宋体" panose="02010600030101010101" pitchFamily="2" charset="-122"/>
            </a:endParaRPr>
          </a:p>
        </p:txBody>
      </p:sp>
      <p:sp>
        <p:nvSpPr>
          <p:cNvPr id="11" name="文本框 10"/>
          <p:cNvSpPr txBox="1"/>
          <p:nvPr/>
        </p:nvSpPr>
        <p:spPr>
          <a:xfrm>
            <a:off x="1408430" y="3408680"/>
            <a:ext cx="9859645" cy="1106805"/>
          </a:xfrm>
          <a:prstGeom prst="rect">
            <a:avLst/>
          </a:prstGeom>
          <a:noFill/>
          <a:ln w="9525">
            <a:noFill/>
          </a:ln>
        </p:spPr>
        <p:txBody>
          <a:bodyPr wrap="square" anchor="t">
            <a:spAutoFit/>
          </a:bodyPr>
          <a:p>
            <a:pPr algn="just">
              <a:lnSpc>
                <a:spcPct val="110000"/>
              </a:lnSpc>
            </a:pPr>
            <a:r>
              <a:rPr lang="zh-CN" altLang="en-US" sz="2000"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sz="2000"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sz="2000" b="1">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1. Its original role is a sign post in the primitive society.</a:t>
            </a:r>
            <a:endParaRPr lang="zh-CN" altLang="en-US" sz="2000">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325" y="1844675"/>
            <a:ext cx="10191750" cy="553085"/>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sz="2000">
                <a:latin typeface="Times New Roman" panose="02020603050405020304" pitchFamily="18" charset="0"/>
                <a:ea typeface="宋体" panose="02010600030101010101" pitchFamily="2" charset="-122"/>
                <a:cs typeface="Times New Roman" panose="02020603050405020304" pitchFamily="18" charset="0"/>
              </a:rPr>
              <a:t>2. What was the basic pattern for building an ornamental pillar in the Ming and Qing dynasties?</a:t>
            </a:r>
            <a:endParaRPr sz="2000">
              <a:latin typeface="Times New Roman" panose="02020603050405020304" pitchFamily="18" charset="0"/>
              <a:ea typeface="宋体" panose="02010600030101010101" pitchFamily="2" charset="-122"/>
              <a:cs typeface="Times New Roman" panose="02020603050405020304" pitchFamily="18" charset="0"/>
            </a:endParaRPr>
          </a:p>
        </p:txBody>
      </p:sp>
      <p:sp>
        <p:nvSpPr>
          <p:cNvPr id="11" name="文本框 10"/>
          <p:cNvSpPr txBox="1"/>
          <p:nvPr/>
        </p:nvSpPr>
        <p:spPr>
          <a:xfrm>
            <a:off x="1408430" y="3408680"/>
            <a:ext cx="9859645" cy="205486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2. When it came to the Ming and Qing dynasties, it had fallen into a basic pattern: stonemade,</a:t>
            </a:r>
            <a:endParaRPr lang="zh-CN" altLang="en-US" sz="2000">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with an exquisitely-carved Xumi base and an eight-angled or a round post on it. For emperors, the surface of the post would be carved with flying dragons up and down, and for others, with ordinary and plain-surfaced designs.</a:t>
            </a:r>
            <a:endParaRPr lang="zh-CN" altLang="en-US" sz="2000">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325" y="1844675"/>
            <a:ext cx="10191750" cy="922020"/>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a:ea typeface="宋体" panose="02010600030101010101" pitchFamily="2" charset="-122"/>
              </a:rPr>
              <a:t>3. Why can we find a red-crowned crane standing at the top of the ornamental pillar in ancient</a:t>
            </a:r>
            <a:endParaRPr>
              <a:ea typeface="宋体" panose="02010600030101010101" pitchFamily="2" charset="-122"/>
            </a:endParaRPr>
          </a:p>
          <a:p>
            <a:pPr algn="just">
              <a:lnSpc>
                <a:spcPct val="150000"/>
              </a:lnSpc>
            </a:pPr>
            <a:r>
              <a:rPr>
                <a:ea typeface="宋体" panose="02010600030101010101" pitchFamily="2" charset="-122"/>
              </a:rPr>
              <a:t>Chinese paintings, such as A Fair in the Qingming Festival of the Song Dynasty?</a:t>
            </a:r>
            <a:endParaRPr>
              <a:ea typeface="宋体" panose="02010600030101010101" pitchFamily="2" charset="-122"/>
            </a:endParaRPr>
          </a:p>
        </p:txBody>
      </p:sp>
      <p:sp>
        <p:nvSpPr>
          <p:cNvPr id="11" name="文本框 10"/>
          <p:cNvSpPr txBox="1"/>
          <p:nvPr/>
        </p:nvSpPr>
        <p:spPr>
          <a:xfrm>
            <a:off x="808990" y="3013075"/>
            <a:ext cx="10532745" cy="3138170"/>
          </a:xfrm>
          <a:prstGeom prst="rect">
            <a:avLst/>
          </a:prstGeom>
          <a:noFill/>
          <a:ln w="9525">
            <a:noFill/>
          </a:ln>
        </p:spPr>
        <p:txBody>
          <a:bodyPr wrap="square" anchor="t">
            <a:spAutoFit/>
          </a:bodyPr>
          <a:p>
            <a:pPr algn="just">
              <a:lnSpc>
                <a:spcPct val="110000"/>
              </a:lnSpc>
            </a:pPr>
            <a:r>
              <a:rPr lang="zh-CN" altLang="en-US" sz="2000"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sz="2000"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sz="2000" b="1">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3. It is a metaphor for becoming an immortal. The legend goes as follows: A man named Ding Lingwei in the Han Dynasty tried to become a celestial in the bier. When he succeeded, he turned himself into a red-crowned crane, and flew back home and stayed at the top of the ornamental pillar in front of the city gate. A youngster tried to shoot the crane. The crane flew to the sky and spoke in human language “There is a crane named Ding Lingwei who left home for a thousand years and now has come back. The city is still as it was before but the people have changed. Why not go to be a celestial and leave piles of tombs behind?”Later this legend was painted on the ornamental pillar.</a:t>
            </a:r>
            <a:endParaRPr lang="zh-CN" altLang="en-US" sz="2000">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325" y="1844675"/>
            <a:ext cx="10191750" cy="922020"/>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a:latin typeface="Arial" panose="020B0604020202020204" pitchFamily="34" charset="0"/>
                <a:ea typeface="宋体" panose="02010600030101010101" pitchFamily="2" charset="-122"/>
              </a:rPr>
              <a:t>4. Is the ornamental pillar also used for commemoration? Please cite an example to support</a:t>
            </a:r>
            <a:endParaRPr>
              <a:latin typeface="Arial" panose="020B0604020202020204" pitchFamily="34" charset="0"/>
              <a:ea typeface="宋体" panose="02010600030101010101" pitchFamily="2" charset="-122"/>
            </a:endParaRPr>
          </a:p>
          <a:p>
            <a:pPr algn="just">
              <a:lnSpc>
                <a:spcPct val="150000"/>
              </a:lnSpc>
            </a:pPr>
            <a:r>
              <a:rPr>
                <a:latin typeface="Arial" panose="020B0604020202020204" pitchFamily="34" charset="0"/>
                <a:ea typeface="宋体" panose="02010600030101010101" pitchFamily="2" charset="-122"/>
              </a:rPr>
              <a:t>your idea.</a:t>
            </a:r>
            <a:endParaRPr>
              <a:latin typeface="Arial" panose="020B0604020202020204" pitchFamily="34" charset="0"/>
              <a:ea typeface="宋体" panose="02010600030101010101" pitchFamily="2" charset="-122"/>
            </a:endParaRPr>
          </a:p>
        </p:txBody>
      </p:sp>
      <p:sp>
        <p:nvSpPr>
          <p:cNvPr id="11" name="文本框 10"/>
          <p:cNvSpPr txBox="1"/>
          <p:nvPr/>
        </p:nvSpPr>
        <p:spPr>
          <a:xfrm>
            <a:off x="1408430" y="3408680"/>
            <a:ext cx="9462135" cy="1783715"/>
          </a:xfrm>
          <a:prstGeom prst="rect">
            <a:avLst/>
          </a:prstGeom>
          <a:noFill/>
          <a:ln w="9525">
            <a:noFill/>
          </a:ln>
        </p:spPr>
        <p:txBody>
          <a:bodyPr wrap="square" anchor="t">
            <a:spAutoFit/>
          </a:bodyPr>
          <a:p>
            <a:pPr algn="just">
              <a:lnSpc>
                <a:spcPct val="110000"/>
              </a:lnSpc>
            </a:pPr>
            <a:r>
              <a:rPr lang="zh-CN" altLang="en-US" sz="2000"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sz="2000"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sz="2000" b="1">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4. Yes. For example, in Hebei Province there is a Yicihui column built in the Nothern Qi Period (550–577 A.D.) in memory of those who died in a peasant uprising. On the column there is a three-thousand-word eulogy describing the whole process of the war.</a:t>
            </a:r>
            <a:endParaRPr lang="zh-CN" altLang="en-US" sz="2000">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325" y="1844675"/>
            <a:ext cx="10793095" cy="1337945"/>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a:latin typeface="Arial" panose="020B0604020202020204" pitchFamily="34" charset="0"/>
                <a:ea typeface="宋体" panose="02010600030101010101" pitchFamily="2" charset="-122"/>
              </a:rPr>
              <a:t>5. In the past, the ornamental pillar was once used for putting forward suggestions (as “slander wood”). But in the Qin Dynasty, its role as “slander wood” was given up by rulers. Can you guess the reasons for this change?</a:t>
            </a:r>
            <a:endParaRPr>
              <a:latin typeface="Arial" panose="020B0604020202020204" pitchFamily="34" charset="0"/>
              <a:ea typeface="宋体" panose="02010600030101010101" pitchFamily="2" charset="-122"/>
            </a:endParaRPr>
          </a:p>
        </p:txBody>
      </p:sp>
      <p:sp>
        <p:nvSpPr>
          <p:cNvPr id="11" name="文本框 10"/>
          <p:cNvSpPr txBox="1"/>
          <p:nvPr/>
        </p:nvSpPr>
        <p:spPr>
          <a:xfrm>
            <a:off x="1076325" y="3255645"/>
            <a:ext cx="10376535" cy="1783715"/>
          </a:xfrm>
          <a:prstGeom prst="rect">
            <a:avLst/>
          </a:prstGeom>
          <a:noFill/>
          <a:ln w="9525">
            <a:noFill/>
          </a:ln>
        </p:spPr>
        <p:txBody>
          <a:bodyPr wrap="square" anchor="t">
            <a:spAutoFit/>
          </a:bodyPr>
          <a:p>
            <a:pPr algn="just">
              <a:lnSpc>
                <a:spcPct val="110000"/>
              </a:lnSpc>
            </a:pPr>
            <a:r>
              <a:rPr lang="zh-CN" altLang="en-US" sz="2000"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sz="2000"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sz="2000" b="1">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5. The role of “slander wood” has decreased a lot with time. Rulers wanted to build more ornamental pillars to commemorate their ancestors as a decorative pillar before important buildings, such as imperial palaces, tombs and temples.</a:t>
            </a:r>
            <a:endParaRPr lang="zh-CN" altLang="en-US" sz="2000">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80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802"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3803" name="文本框 7"/>
          <p:cNvSpPr txBox="1"/>
          <p:nvPr/>
        </p:nvSpPr>
        <p:spPr>
          <a:xfrm>
            <a:off x="1831975" y="612775"/>
            <a:ext cx="8610600" cy="55308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b="1">
              <a:solidFill>
                <a:srgbClr val="2AA2BA"/>
              </a:solidFill>
              <a:latin typeface="Arial" panose="020B0604020202020204" pitchFamily="34" charset="0"/>
              <a:ea typeface="宋体" panose="02010600030101010101" pitchFamily="2" charset="-122"/>
            </a:endParaRPr>
          </a:p>
        </p:txBody>
      </p:sp>
      <p:sp>
        <p:nvSpPr>
          <p:cNvPr id="33804" name="文本框 8"/>
          <p:cNvSpPr txBox="1"/>
          <p:nvPr/>
        </p:nvSpPr>
        <p:spPr>
          <a:xfrm>
            <a:off x="1831975" y="1106805"/>
            <a:ext cx="1062355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Four carefully, and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210185" y="1721485"/>
            <a:ext cx="11767185" cy="5077460"/>
          </a:xfrm>
          <a:prstGeom prst="rect">
            <a:avLst/>
          </a:prstGeom>
          <a:noFill/>
        </p:spPr>
        <p:txBody>
          <a:bodyPr wrap="square" rtlCol="0">
            <a:spAutoFit/>
          </a:bodyPr>
          <a:p>
            <a:r>
              <a:rPr lang="en-US" altLang="zh-CN"/>
              <a:t>    </a:t>
            </a:r>
            <a:r>
              <a:t>(     ) 1. In ancient China, the decorated archway falls into the category of __________.</a:t>
            </a:r>
          </a:p>
          <a:p>
            <a:r>
              <a:t>A. gate</a:t>
            </a:r>
          </a:p>
          <a:p>
            <a:r>
              <a:t>B. hall</a:t>
            </a:r>
          </a:p>
          <a:p>
            <a:r>
              <a:t>C. tomb</a:t>
            </a:r>
          </a:p>
          <a:p>
            <a:r>
              <a:t>D. pavilion</a:t>
            </a:r>
          </a:p>
          <a:p/>
          <a:p>
            <a:r>
              <a:t>    (     ) 2. According to historical records, what were written down and posted up on the decorated</a:t>
            </a:r>
          </a:p>
          <a:p>
            <a:r>
              <a:t>archway in the dynasties of Sui and Tang?</a:t>
            </a:r>
          </a:p>
          <a:p>
            <a:r>
              <a:t>A. Slanders.</a:t>
            </a:r>
          </a:p>
          <a:p>
            <a:r>
              <a:t>B. Suggestions.</a:t>
            </a:r>
          </a:p>
          <a:p>
            <a:r>
              <a:t>C. Good deeds.</a:t>
            </a:r>
          </a:p>
          <a:p>
            <a:r>
              <a:t>D. Royal edicts.</a:t>
            </a:r>
          </a:p>
          <a:p/>
          <a:p>
            <a:r>
              <a:t>    (      ) 3. Among all decorated archways, the earliest and largest one is made of __________.</a:t>
            </a:r>
          </a:p>
          <a:p>
            <a:r>
              <a:t>A. wood</a:t>
            </a:r>
          </a:p>
          <a:p>
            <a:r>
              <a:t>B. marble</a:t>
            </a:r>
          </a:p>
          <a:p>
            <a:r>
              <a:t>C. bronze</a:t>
            </a:r>
          </a:p>
          <a:p>
            <a:r>
              <a:t>D. brick</a:t>
            </a:r>
          </a:p>
        </p:txBody>
      </p:sp>
      <p:sp>
        <p:nvSpPr>
          <p:cNvPr id="3" name="文本框 2"/>
          <p:cNvSpPr txBox="1"/>
          <p:nvPr/>
        </p:nvSpPr>
        <p:spPr>
          <a:xfrm>
            <a:off x="610235" y="1721485"/>
            <a:ext cx="347345" cy="368300"/>
          </a:xfrm>
          <a:prstGeom prst="rect">
            <a:avLst/>
          </a:prstGeom>
          <a:noFill/>
        </p:spPr>
        <p:txBody>
          <a:bodyPr wrap="square" rtlCol="0">
            <a:spAutoFit/>
          </a:bodyPr>
          <a:p>
            <a:r>
              <a:rPr lang="en-US" altLang="zh-CN">
                <a:solidFill>
                  <a:srgbClr val="FF0000"/>
                </a:solidFill>
              </a:rPr>
              <a:t>A</a:t>
            </a:r>
            <a:endParaRPr lang="en-US" altLang="zh-CN">
              <a:solidFill>
                <a:srgbClr val="FF0000"/>
              </a:solidFill>
            </a:endParaRPr>
          </a:p>
        </p:txBody>
      </p:sp>
      <p:sp>
        <p:nvSpPr>
          <p:cNvPr id="4" name="文本框 3"/>
          <p:cNvSpPr txBox="1"/>
          <p:nvPr/>
        </p:nvSpPr>
        <p:spPr>
          <a:xfrm>
            <a:off x="610235" y="3343275"/>
            <a:ext cx="347345" cy="368300"/>
          </a:xfrm>
          <a:prstGeom prst="rect">
            <a:avLst/>
          </a:prstGeom>
          <a:noFill/>
        </p:spPr>
        <p:txBody>
          <a:bodyPr wrap="square" rtlCol="0">
            <a:spAutoFit/>
          </a:bodyPr>
          <a:p>
            <a:r>
              <a:rPr lang="en-US" altLang="zh-CN">
                <a:solidFill>
                  <a:srgbClr val="FF0000"/>
                </a:solidFill>
              </a:rPr>
              <a:t>C</a:t>
            </a:r>
            <a:endParaRPr lang="en-US" altLang="zh-CN">
              <a:solidFill>
                <a:srgbClr val="FF0000"/>
              </a:solidFill>
            </a:endParaRPr>
          </a:p>
        </p:txBody>
      </p:sp>
      <p:sp>
        <p:nvSpPr>
          <p:cNvPr id="5" name="文本框 4"/>
          <p:cNvSpPr txBox="1"/>
          <p:nvPr/>
        </p:nvSpPr>
        <p:spPr>
          <a:xfrm>
            <a:off x="676910" y="5285105"/>
            <a:ext cx="280670" cy="368300"/>
          </a:xfrm>
          <a:prstGeom prst="rect">
            <a:avLst/>
          </a:prstGeom>
          <a:noFill/>
        </p:spPr>
        <p:txBody>
          <a:bodyPr wrap="square" rtlCol="0">
            <a:spAutoFit/>
          </a:bodyPr>
          <a:p>
            <a:r>
              <a:rPr lang="en-US" altLang="zh-CN">
                <a:solidFill>
                  <a:srgbClr val="FF0000"/>
                </a:solidFill>
              </a:rPr>
              <a:t>B</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80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802"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3803" name="文本框 7"/>
          <p:cNvSpPr txBox="1"/>
          <p:nvPr/>
        </p:nvSpPr>
        <p:spPr>
          <a:xfrm>
            <a:off x="1831975" y="612775"/>
            <a:ext cx="8610600" cy="55308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b="1">
              <a:solidFill>
                <a:srgbClr val="2AA2BA"/>
              </a:solidFill>
              <a:latin typeface="Arial" panose="020B0604020202020204" pitchFamily="34" charset="0"/>
              <a:ea typeface="宋体" panose="02010600030101010101" pitchFamily="2" charset="-122"/>
            </a:endParaRPr>
          </a:p>
        </p:txBody>
      </p:sp>
      <p:sp>
        <p:nvSpPr>
          <p:cNvPr id="33804" name="文本框 8"/>
          <p:cNvSpPr txBox="1"/>
          <p:nvPr/>
        </p:nvSpPr>
        <p:spPr>
          <a:xfrm>
            <a:off x="1831975" y="1106805"/>
            <a:ext cx="1062355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Four carefully, and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210185" y="1721485"/>
            <a:ext cx="11767185" cy="3692525"/>
          </a:xfrm>
          <a:prstGeom prst="rect">
            <a:avLst/>
          </a:prstGeom>
          <a:noFill/>
        </p:spPr>
        <p:txBody>
          <a:bodyPr wrap="square" rtlCol="0">
            <a:spAutoFit/>
          </a:bodyPr>
          <a:p>
            <a:r>
              <a:rPr lang="en-US" altLang="zh-CN"/>
              <a:t>    </a:t>
            </a:r>
            <a:r>
              <a:t>(     ) 4. In the Zhou Dynasty (1100–256 B.C.), what did every 25 households form?</a:t>
            </a:r>
          </a:p>
          <a:p>
            <a:r>
              <a:t>A. A city.</a:t>
            </a:r>
          </a:p>
          <a:p>
            <a:r>
              <a:t>B. A town.</a:t>
            </a:r>
          </a:p>
          <a:p>
            <a:r>
              <a:t>C. A lane.</a:t>
            </a:r>
          </a:p>
          <a:p>
            <a:r>
              <a:t>D. A small village.</a:t>
            </a:r>
          </a:p>
          <a:p/>
          <a:p/>
          <a:p>
            <a:r>
              <a:t>    (     ) 5. Nowadays, besides indicating the turning places in the mountains, like Daizongfang, Yitianmen and Ertianmen on Mount Tai, what do such archways in the scenic spots suggest?</a:t>
            </a:r>
          </a:p>
          <a:p>
            <a:r>
              <a:t>A. Entrances.</a:t>
            </a:r>
          </a:p>
          <a:p>
            <a:r>
              <a:t>B. Doors.</a:t>
            </a:r>
          </a:p>
          <a:p>
            <a:r>
              <a:t>C. Monuments.</a:t>
            </a:r>
          </a:p>
          <a:p>
            <a:r>
              <a:t>D. Couplets.</a:t>
            </a:r>
          </a:p>
        </p:txBody>
      </p:sp>
      <p:sp>
        <p:nvSpPr>
          <p:cNvPr id="3" name="文本框 2"/>
          <p:cNvSpPr txBox="1"/>
          <p:nvPr/>
        </p:nvSpPr>
        <p:spPr>
          <a:xfrm>
            <a:off x="610235" y="1721485"/>
            <a:ext cx="347345" cy="368300"/>
          </a:xfrm>
          <a:prstGeom prst="rect">
            <a:avLst/>
          </a:prstGeom>
          <a:noFill/>
        </p:spPr>
        <p:txBody>
          <a:bodyPr wrap="square" rtlCol="0">
            <a:spAutoFit/>
          </a:bodyPr>
          <a:p>
            <a:r>
              <a:rPr lang="en-US" altLang="zh-CN">
                <a:solidFill>
                  <a:srgbClr val="FF0000"/>
                </a:solidFill>
              </a:rPr>
              <a:t>D</a:t>
            </a:r>
            <a:endParaRPr lang="en-US" altLang="zh-CN">
              <a:solidFill>
                <a:srgbClr val="FF0000"/>
              </a:solidFill>
            </a:endParaRPr>
          </a:p>
        </p:txBody>
      </p:sp>
      <p:sp>
        <p:nvSpPr>
          <p:cNvPr id="4" name="文本框 3"/>
          <p:cNvSpPr txBox="1"/>
          <p:nvPr/>
        </p:nvSpPr>
        <p:spPr>
          <a:xfrm>
            <a:off x="610235" y="3625215"/>
            <a:ext cx="346710" cy="368300"/>
          </a:xfrm>
          <a:prstGeom prst="rect">
            <a:avLst/>
          </a:prstGeom>
          <a:noFill/>
        </p:spPr>
        <p:txBody>
          <a:bodyPr wrap="square" rtlCol="0">
            <a:spAutoFit/>
          </a:bodyPr>
          <a:p>
            <a:r>
              <a:rPr lang="en-US" altLang="zh-CN">
                <a:solidFill>
                  <a:srgbClr val="FF0000"/>
                </a:solidFill>
              </a:rPr>
              <a:t>A</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文本框 1"/>
          <p:cNvSpPr txBox="1"/>
          <p:nvPr/>
        </p:nvSpPr>
        <p:spPr>
          <a:xfrm>
            <a:off x="1273175" y="3643313"/>
            <a:ext cx="2773363" cy="708025"/>
          </a:xfrm>
          <a:prstGeom prst="rect">
            <a:avLst/>
          </a:prstGeom>
          <a:noFill/>
          <a:ln w="9525">
            <a:noFill/>
          </a:ln>
        </p:spPr>
        <p:txBody>
          <a:bodyPr wrap="none" anchor="t">
            <a:spAutoFit/>
          </a:bodyPr>
          <a:p>
            <a:pPr algn="ctr"/>
            <a:r>
              <a:rPr lang="en-US" altLang="zh-CN" sz="4000">
                <a:solidFill>
                  <a:schemeClr val="bg1"/>
                </a:solidFill>
                <a:latin typeface="Century Gothic" panose="020B0502020202020204" pitchFamily="34" charset="0"/>
                <a:ea typeface="宋体" panose="02010600030101010101" pitchFamily="2" charset="-122"/>
              </a:rPr>
              <a:t>CONTENTS</a:t>
            </a:r>
            <a:endParaRPr lang="zh-CN" altLang="en-US" sz="4000" dirty="0">
              <a:solidFill>
                <a:schemeClr val="bg1"/>
              </a:solidFill>
              <a:latin typeface="Century Gothic" panose="020B0502020202020204" pitchFamily="34" charset="0"/>
              <a:ea typeface="宋体" panose="02010600030101010101" pitchFamily="2" charset="-122"/>
            </a:endParaRPr>
          </a:p>
        </p:txBody>
      </p:sp>
      <p:sp>
        <p:nvSpPr>
          <p:cNvPr id="20482" name="文本框 2"/>
          <p:cNvSpPr txBox="1"/>
          <p:nvPr/>
        </p:nvSpPr>
        <p:spPr>
          <a:xfrm>
            <a:off x="6521450" y="1304925"/>
            <a:ext cx="1485900"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宋体" panose="02010600030101010101" pitchFamily="2" charset="-122"/>
                <a:hlinkClick r:id="" action="ppaction://hlinkshowjump?jump=nextslide"/>
              </a:rPr>
              <a:t>Lead-in</a:t>
            </a:r>
            <a:endParaRPr lang="zh-CN" altLang="en-US" sz="2800" b="1" dirty="0">
              <a:solidFill>
                <a:srgbClr val="FFFFFF"/>
              </a:solidFill>
              <a:latin typeface="Century Gothic" panose="020B0502020202020204" pitchFamily="34" charset="0"/>
              <a:ea typeface="宋体" panose="02010600030101010101" pitchFamily="2" charset="-122"/>
            </a:endParaRPr>
          </a:p>
        </p:txBody>
      </p:sp>
      <p:sp>
        <p:nvSpPr>
          <p:cNvPr id="5" name="椭圆 4"/>
          <p:cNvSpPr/>
          <p:nvPr/>
        </p:nvSpPr>
        <p:spPr>
          <a:xfrm>
            <a:off x="5532438" y="1187450"/>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1</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4" name="文本框 5"/>
          <p:cNvSpPr txBox="1"/>
          <p:nvPr/>
        </p:nvSpPr>
        <p:spPr>
          <a:xfrm>
            <a:off x="6521450" y="2212975"/>
            <a:ext cx="1089025"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1" action="ppaction://hlinksldjump"/>
              </a:rPr>
              <a:t>Tasks</a:t>
            </a:r>
            <a:endParaRPr lang="zh-CN" altLang="en-US" sz="2800" b="1" dirty="0">
              <a:solidFill>
                <a:srgbClr val="FFFFFF"/>
              </a:solidFill>
              <a:latin typeface="Century Gothic" panose="020B0502020202020204" pitchFamily="34" charset="0"/>
              <a:ea typeface="微软雅黑" pitchFamily="34" charset="-122"/>
            </a:endParaRPr>
          </a:p>
        </p:txBody>
      </p:sp>
      <p:sp>
        <p:nvSpPr>
          <p:cNvPr id="8" name="椭圆 7"/>
          <p:cNvSpPr/>
          <p:nvPr/>
        </p:nvSpPr>
        <p:spPr>
          <a:xfrm>
            <a:off x="5532438" y="2071688"/>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2</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6" name="文本框 8"/>
          <p:cNvSpPr txBox="1"/>
          <p:nvPr/>
        </p:nvSpPr>
        <p:spPr>
          <a:xfrm>
            <a:off x="6521450" y="3103563"/>
            <a:ext cx="1778000" cy="519112"/>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2" action="ppaction://hlinksldjump"/>
              </a:rPr>
              <a:t>Readings</a:t>
            </a:r>
            <a:endParaRPr lang="zh-CN" altLang="en-US" sz="2800" b="1" dirty="0">
              <a:solidFill>
                <a:srgbClr val="FFFFFF"/>
              </a:solidFill>
              <a:latin typeface="Century Gothic" panose="020B0502020202020204" pitchFamily="34" charset="0"/>
              <a:ea typeface="微软雅黑" pitchFamily="34" charset="-122"/>
            </a:endParaRPr>
          </a:p>
        </p:txBody>
      </p:sp>
      <p:sp>
        <p:nvSpPr>
          <p:cNvPr id="11" name="椭圆 10"/>
          <p:cNvSpPr/>
          <p:nvPr/>
        </p:nvSpPr>
        <p:spPr>
          <a:xfrm>
            <a:off x="5532438" y="2986088"/>
            <a:ext cx="639763" cy="638175"/>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3</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8" name="文本框 11"/>
          <p:cNvSpPr txBox="1"/>
          <p:nvPr/>
        </p:nvSpPr>
        <p:spPr>
          <a:xfrm>
            <a:off x="6494463" y="3984625"/>
            <a:ext cx="2928937"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3" action="ppaction://hlinksldjump"/>
              </a:rPr>
              <a:t>More Resources</a:t>
            </a:r>
            <a:endParaRPr lang="zh-CN" altLang="en-US" sz="2800" b="1" dirty="0">
              <a:solidFill>
                <a:srgbClr val="FFFFFF"/>
              </a:solidFill>
              <a:latin typeface="Century Gothic" panose="020B0502020202020204" pitchFamily="34" charset="0"/>
              <a:ea typeface="微软雅黑" pitchFamily="34" charset="-122"/>
            </a:endParaRPr>
          </a:p>
        </p:txBody>
      </p:sp>
      <p:sp>
        <p:nvSpPr>
          <p:cNvPr id="14" name="椭圆 13"/>
          <p:cNvSpPr/>
          <p:nvPr/>
        </p:nvSpPr>
        <p:spPr>
          <a:xfrm>
            <a:off x="5532438" y="3870325"/>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4</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90" name="文本框 17"/>
          <p:cNvSpPr txBox="1"/>
          <p:nvPr/>
        </p:nvSpPr>
        <p:spPr>
          <a:xfrm>
            <a:off x="1090613" y="1973263"/>
            <a:ext cx="3133725" cy="1862137"/>
          </a:xfrm>
          <a:prstGeom prst="rect">
            <a:avLst/>
          </a:prstGeom>
          <a:noFill/>
          <a:ln w="9525">
            <a:noFill/>
          </a:ln>
        </p:spPr>
        <p:txBody>
          <a:bodyPr wrap="none" anchor="t">
            <a:spAutoFit/>
          </a:bodyPr>
          <a:p>
            <a:pPr algn="ctr"/>
            <a:r>
              <a:rPr lang="zh-CN" altLang="en-US" sz="11500" b="1" dirty="0">
                <a:solidFill>
                  <a:schemeClr val="bg1"/>
                </a:solidFill>
                <a:latin typeface="微软雅黑" pitchFamily="34" charset="-122"/>
                <a:ea typeface="微软雅黑" pitchFamily="34" charset="-122"/>
              </a:rPr>
              <a:t>目录</a:t>
            </a:r>
            <a:endParaRPr lang="zh-CN" altLang="en-US" sz="11500" b="1" dirty="0">
              <a:solidFill>
                <a:schemeClr val="bg1"/>
              </a:solidFill>
              <a:latin typeface="微软雅黑" pitchFamily="34" charset="-122"/>
              <a:ea typeface="微软雅黑" pitchFamily="34" charset="-122"/>
            </a:endParaRPr>
          </a:p>
        </p:txBody>
      </p: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0"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1"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2"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3"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7654" name="文本框 37906"/>
          <p:cNvSpPr txBox="1"/>
          <p:nvPr/>
        </p:nvSpPr>
        <p:spPr>
          <a:xfrm>
            <a:off x="1831975" y="612775"/>
            <a:ext cx="8610600" cy="55308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a:t>
            </a:r>
            <a:r>
              <a:rPr lang="en-US" altLang="zh-CN" sz="2000" b="1">
                <a:sym typeface="+mn-ea"/>
              </a:rPr>
              <a:t>Five</a:t>
            </a:r>
            <a:endParaRPr lang="en-US" altLang="zh-CN" b="1">
              <a:solidFill>
                <a:srgbClr val="2AA2BA"/>
              </a:solidFill>
              <a:latin typeface="Arial" panose="020B0604020202020204" pitchFamily="34" charset="0"/>
              <a:ea typeface="宋体" panose="02010600030101010101" pitchFamily="2" charset="-122"/>
            </a:endParaRPr>
          </a:p>
        </p:txBody>
      </p:sp>
      <p:sp>
        <p:nvSpPr>
          <p:cNvPr id="27655" name="文本框 3"/>
          <p:cNvSpPr txBox="1"/>
          <p:nvPr/>
        </p:nvSpPr>
        <p:spPr>
          <a:xfrm>
            <a:off x="1329690" y="1107440"/>
            <a:ext cx="945896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Four and decide whether the following statements are true (T) or false (F).</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7656" name="文本框 12"/>
          <p:cNvSpPr txBox="1"/>
          <p:nvPr/>
        </p:nvSpPr>
        <p:spPr>
          <a:xfrm>
            <a:off x="942340" y="1523365"/>
            <a:ext cx="11034395" cy="5169535"/>
          </a:xfrm>
          <a:prstGeom prst="rect">
            <a:avLst/>
          </a:prstGeom>
          <a:noFill/>
          <a:ln w="9525">
            <a:noFill/>
          </a:ln>
        </p:spPr>
        <p:txBody>
          <a:bodyPr wrap="square" anchor="t">
            <a:spAutoFit/>
          </a:bodyPr>
          <a:p>
            <a:pPr algn="just">
              <a:lnSpc>
                <a:spcPct val="150000"/>
              </a:lnSpc>
            </a:pPr>
            <a:r>
              <a:rPr lang="en-US" altLang="zh-CN" sz="2000">
                <a:latin typeface="Arial" panose="020B0604020202020204" pitchFamily="34" charset="0"/>
                <a:ea typeface="宋体" panose="02010600030101010101" pitchFamily="2" charset="-122"/>
              </a:rPr>
              <a:t>  </a:t>
            </a:r>
            <a:r>
              <a:rPr sz="2000">
                <a:latin typeface="Arial" panose="020B0604020202020204" pitchFamily="34" charset="0"/>
                <a:ea typeface="宋体" panose="02010600030101010101" pitchFamily="2" charset="-122"/>
              </a:rPr>
              <a:t>(     ) 1. The function of the decorated archway (“paifang”) changed from being a gateway to a</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kind of memorial archway in honor of loyal officials, dutiful sons, women of virtue and men of letters and sages.</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  (     ) 2. Most of the decorated archways in existence are those in front of temples and churches.</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  (    ) 3. The decorated archways in the scenic spots serve the purpose of showing the entrances.</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  (     ) 4. If classified by their location, there are decorated archways in front of alleys and lanes,</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temples and altars, tombs and ancestral halls, bridges and ferries, and gardens and other scenic spots.</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  (     ) 5. Among all these decorated archways, the earliest and largest is the one at the Ming</a:t>
            </a:r>
            <a:endParaRPr sz="2000">
              <a:latin typeface="Arial" panose="020B0604020202020204" pitchFamily="34" charset="0"/>
              <a:ea typeface="宋体" panose="02010600030101010101" pitchFamily="2" charset="-122"/>
            </a:endParaRPr>
          </a:p>
          <a:p>
            <a:pPr algn="just">
              <a:lnSpc>
                <a:spcPct val="150000"/>
              </a:lnSpc>
            </a:pPr>
            <a:r>
              <a:rPr sz="2000">
                <a:latin typeface="Arial" panose="020B0604020202020204" pitchFamily="34" charset="0"/>
                <a:ea typeface="宋体" panose="02010600030101010101" pitchFamily="2" charset="-122"/>
              </a:rPr>
              <a:t>Tombs in Mount Tai.</a:t>
            </a:r>
            <a:endParaRPr sz="2000">
              <a:latin typeface="Arial" panose="020B0604020202020204" pitchFamily="34" charset="0"/>
              <a:ea typeface="宋体" panose="02010600030101010101" pitchFamily="2" charset="-122"/>
            </a:endParaRPr>
          </a:p>
        </p:txBody>
      </p:sp>
      <p:sp>
        <p:nvSpPr>
          <p:cNvPr id="8" name="文本框 7"/>
          <p:cNvSpPr txBox="1"/>
          <p:nvPr/>
        </p:nvSpPr>
        <p:spPr>
          <a:xfrm>
            <a:off x="1296670" y="169100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
        <p:nvSpPr>
          <p:cNvPr id="9" name="文本框 8"/>
          <p:cNvSpPr txBox="1"/>
          <p:nvPr/>
        </p:nvSpPr>
        <p:spPr>
          <a:xfrm>
            <a:off x="1210945" y="3504883"/>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
        <p:nvSpPr>
          <p:cNvPr id="2" name="文本框 1"/>
          <p:cNvSpPr txBox="1"/>
          <p:nvPr/>
        </p:nvSpPr>
        <p:spPr>
          <a:xfrm>
            <a:off x="1296670" y="301307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
        <p:nvSpPr>
          <p:cNvPr id="3" name="文本框 2"/>
          <p:cNvSpPr txBox="1"/>
          <p:nvPr/>
        </p:nvSpPr>
        <p:spPr>
          <a:xfrm>
            <a:off x="1210945" y="441833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
        <p:nvSpPr>
          <p:cNvPr id="4" name="文本框 3"/>
          <p:cNvSpPr txBox="1"/>
          <p:nvPr/>
        </p:nvSpPr>
        <p:spPr>
          <a:xfrm>
            <a:off x="1296670" y="576707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horizontal)">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linds(horizontal)">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2" grpId="0"/>
      <p:bldP spid="3"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81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1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1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2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2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4827" name="文本框 7"/>
          <p:cNvSpPr txBox="1"/>
          <p:nvPr/>
        </p:nvSpPr>
        <p:spPr>
          <a:xfrm>
            <a:off x="1790700" y="766763"/>
            <a:ext cx="8610600" cy="96837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a:t>
            </a:r>
            <a:r>
              <a:rPr lang="en-US" altLang="zh-CN" sz="2000" b="1">
                <a:sym typeface="+mn-ea"/>
              </a:rPr>
              <a:t>Six</a:t>
            </a:r>
            <a:endParaRPr lang="en-US" altLang="zh-CN" sz="2000" b="1">
              <a:latin typeface="Arial" panose="020B0604020202020204" pitchFamily="34" charset="0"/>
              <a:ea typeface="宋体" panose="02010600030101010101" pitchFamily="2" charset="-122"/>
            </a:endParaRPr>
          </a:p>
          <a:p>
            <a:pPr defTabSz="914400">
              <a:lnSpc>
                <a:spcPct val="150000"/>
              </a:lnSpc>
            </a:pPr>
            <a:endParaRPr lang="en-US" altLang="zh-CN" b="1">
              <a:solidFill>
                <a:srgbClr val="2AA2BA"/>
              </a:solidFill>
              <a:latin typeface="Arial" panose="020B0604020202020204" pitchFamily="34" charset="0"/>
              <a:ea typeface="宋体" panose="02010600030101010101" pitchFamily="2" charset="-122"/>
            </a:endParaRPr>
          </a:p>
        </p:txBody>
      </p:sp>
      <p:sp>
        <p:nvSpPr>
          <p:cNvPr id="34828" name="文本框 8"/>
          <p:cNvSpPr txBox="1"/>
          <p:nvPr/>
        </p:nvSpPr>
        <p:spPr>
          <a:xfrm>
            <a:off x="617855" y="1320165"/>
            <a:ext cx="10442575"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Passage Five narrates the brief history of Chinese ceramics. Please write a summary for this passage covering the categories of ceramics and its technical developments.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532765" y="2257425"/>
            <a:ext cx="11126470" cy="435546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ctr">
              <a:lnSpc>
                <a:spcPct val="110000"/>
              </a:lnSpc>
            </a:pPr>
            <a:r>
              <a:rPr lang="zh-CN" altLang="en-US">
                <a:solidFill>
                  <a:srgbClr val="C00000"/>
                </a:solidFill>
                <a:latin typeface="Times New Roman" panose="02020603050405020304" pitchFamily="18" charset="0"/>
                <a:ea typeface="宋体" panose="02010600030101010101" pitchFamily="2" charset="-122"/>
              </a:rPr>
              <a:t>The Brief History of Chinese Ceramics</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As one of the most significant forms of Chinese art, Chinese ceramic wares show a continuous development from ancient times to the present. In different dynasties, the most famous workshops were owned by or reserved for the Emperor. Craftsmen created numerous fine wares with different techniques. Generally speaking, ceramics has two categories: high-fired (cí 瓷) and low-fired (táo 陶). The earliest pottery in China is associated with hunter-gatherers who started domesticating plant seeds. In the Han Dynasty, the “porcelaneous wares” were made at high temperatures. In the Sui and Tang dynasties, both low-fired and high-fired ceramics were produced, including the Tang lead-glazed sancai (three-color) wares, the high-fired and lime-glazed Yue celadon wares and low-fired wares from Changsha. During the Song and Yuan dynasties, porcelain made in the city and other southern Chinese kiln sites used crushed and refined pottery stones. The famous town Jingdezhen came into being for making ceramics. The Ming Dynasty saw a great success of innovation in ceramic manufacture. Kilns adopted new techniques in design and shapes, showing a predilection for color and painted design, and an openness to foreign forms. And in the Qing Dynasty, blue and white porcelain drew people’s great attention.</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3</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3686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4035425" cy="110680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Readings</a:t>
            </a:r>
            <a:endParaRPr kumimoji="1" lang="en-US" altLang="zh-CN" sz="6600" b="1" kern="1200" cap="none" spc="0" normalizeH="0" baseline="0" noProof="0" dirty="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0"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1"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2"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3"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4" name="文本框 8"/>
          <p:cNvSpPr txBox="1"/>
          <p:nvPr/>
        </p:nvSpPr>
        <p:spPr>
          <a:xfrm>
            <a:off x="7314883"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5"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6" name="矩形 27"/>
          <p:cNvSpPr/>
          <p:nvPr/>
        </p:nvSpPr>
        <p:spPr>
          <a:xfrm>
            <a:off x="9339263" y="1804988"/>
            <a:ext cx="1720850" cy="650240"/>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Beijing’s Courtyard Houses</a:t>
            </a:r>
            <a:endParaRPr lang="en-US" altLang="zh-CN" sz="1400" b="1">
              <a:solidFill>
                <a:schemeClr val="bg1"/>
              </a:solidFill>
              <a:latin typeface="Century Gothic" panose="020B0502020202020204" pitchFamily="34" charset="0"/>
              <a:ea typeface="微软雅黑" pitchFamily="34" charset="-122"/>
            </a:endParaRPr>
          </a:p>
        </p:txBody>
      </p:sp>
      <p:sp>
        <p:nvSpPr>
          <p:cNvPr id="37897"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7898" name="文本框 7"/>
          <p:cNvSpPr txBox="1"/>
          <p:nvPr/>
        </p:nvSpPr>
        <p:spPr>
          <a:xfrm>
            <a:off x="1790700" y="550863"/>
            <a:ext cx="8610600" cy="829945"/>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One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106045" y="2192020"/>
            <a:ext cx="7208520" cy="3461385"/>
          </a:xfrm>
          <a:prstGeom prst="rect">
            <a:avLst/>
          </a:prstGeom>
          <a:noFill/>
        </p:spPr>
        <p:txBody>
          <a:bodyPr wrap="square" rtlCol="0" anchor="t">
            <a:spAutoFit/>
          </a:bodyPr>
          <a:p>
            <a:pPr indent="457200" algn="just">
              <a:lnSpc>
                <a:spcPct val="150000"/>
              </a:lnSpc>
            </a:pPr>
            <a:r>
              <a:rPr b="1" noProof="1">
                <a:ea typeface="宋体" panose="02010600030101010101" pitchFamily="2" charset="-122"/>
                <a:cs typeface="+mn-cs"/>
              </a:rPr>
              <a:t>A .</a:t>
            </a:r>
            <a:r>
              <a:rPr noProof="1">
                <a:ea typeface="宋体" panose="02010600030101010101" pitchFamily="2" charset="-122"/>
                <a:cs typeface="+mn-cs"/>
              </a:rPr>
              <a:t> A </a:t>
            </a:r>
            <a:r>
              <a:rPr lang="en-US" noProof="1">
                <a:ea typeface="宋体" panose="02010600030101010101" pitchFamily="2" charset="-122"/>
                <a:cs typeface="+mn-cs"/>
              </a:rPr>
              <a:t>courtyard house</a:t>
            </a:r>
            <a:r>
              <a:rPr noProof="1">
                <a:ea typeface="宋体" panose="02010600030101010101" pitchFamily="2" charset="-122"/>
                <a:cs typeface="+mn-cs"/>
              </a:rPr>
              <a:t> (siheyuan) is the traditional courtyard-style residence of Beijing. This architectural style is world-famous for its simplicity and elegance as well as its unique artistic </a:t>
            </a:r>
            <a:r>
              <a:rPr lang="en-US" altLang="zh-CN" sz="2000" b="1" noProof="1">
                <a:solidFill>
                  <a:srgbClr val="2AA2BA"/>
                </a:solidFill>
                <a:ea typeface="宋体" panose="02010600030101010101" pitchFamily="2" charset="-122"/>
                <a:cs typeface="+mn-cs"/>
              </a:rPr>
              <a:t>attainment.</a:t>
            </a:r>
            <a:r>
              <a:rPr noProof="1">
                <a:ea typeface="宋体" panose="02010600030101010101" pitchFamily="2" charset="-122"/>
                <a:cs typeface="+mn-cs"/>
              </a:rPr>
              <a:t> It is called courtyard houses because the houses in it are constructed in such a way that the main house (zhengfang), the wing houses (xiangfang) and house facing the main house (daozuo) are connected with walls and that an enclosed square courtyard is created.</a:t>
            </a:r>
            <a:endParaRPr noProof="1">
              <a:ea typeface="宋体" panose="02010600030101010101" pitchFamily="2" charset="-122"/>
              <a:cs typeface="+mn-cs"/>
            </a:endParaRPr>
          </a:p>
        </p:txBody>
      </p:sp>
      <p:cxnSp>
        <p:nvCxnSpPr>
          <p:cNvPr id="5" name="直接连接符 4"/>
          <p:cNvCxnSpPr/>
          <p:nvPr/>
        </p:nvCxnSpPr>
        <p:spPr>
          <a:xfrm>
            <a:off x="176530" y="597916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105728" y="6153785"/>
            <a:ext cx="10745788" cy="306705"/>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attainment n. 成就，造诣</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
        <p:nvSpPr>
          <p:cNvPr id="6" name="文本框 5"/>
          <p:cNvSpPr txBox="1"/>
          <p:nvPr/>
        </p:nvSpPr>
        <p:spPr>
          <a:xfrm>
            <a:off x="3320415" y="1149350"/>
            <a:ext cx="5376545" cy="398780"/>
          </a:xfrm>
          <a:prstGeom prst="rect">
            <a:avLst/>
          </a:prstGeom>
          <a:noFill/>
        </p:spPr>
        <p:txBody>
          <a:bodyPr wrap="square" rtlCol="0">
            <a:spAutoFit/>
          </a:bodyPr>
          <a:p>
            <a:r>
              <a:rPr lang="zh-CN" altLang="en-US" sz="2000" b="1"/>
              <a:t>Beijing’s Courtyard Houses</a:t>
            </a:r>
            <a:endParaRPr lang="zh-CN" altLang="en-US" sz="2000" b="1"/>
          </a:p>
        </p:txBody>
      </p:sp>
      <p:pic>
        <p:nvPicPr>
          <p:cNvPr id="9" name="图片 8"/>
          <p:cNvPicPr>
            <a:picLocks noChangeAspect="1"/>
          </p:cNvPicPr>
          <p:nvPr/>
        </p:nvPicPr>
        <p:blipFill>
          <a:blip r:embed="rId1"/>
          <a:stretch>
            <a:fillRect/>
          </a:stretch>
        </p:blipFill>
        <p:spPr>
          <a:xfrm>
            <a:off x="7625080" y="1804670"/>
            <a:ext cx="4499610" cy="2985135"/>
          </a:xfrm>
          <a:prstGeom prst="rect">
            <a:avLst/>
          </a:prstGeom>
        </p:spPr>
      </p:pic>
    </p:spTree>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382270" y="1604645"/>
            <a:ext cx="11428095" cy="3322955"/>
          </a:xfrm>
          <a:prstGeom prst="rect">
            <a:avLst/>
          </a:prstGeom>
          <a:noFill/>
        </p:spPr>
        <p:txBody>
          <a:bodyPr wrap="square" rtlCol="0" anchor="t">
            <a:spAutoFit/>
          </a:bodyPr>
          <a:p>
            <a:pPr algn="l" defTabSz="914400">
              <a:lnSpc>
                <a:spcPct val="150000"/>
              </a:lnSpc>
            </a:pPr>
            <a:r>
              <a:rPr lang="en-US" altLang="zh-CN" sz="1600" noProof="1">
                <a:latin typeface="Times New Roman" panose="02020603050405020304" pitchFamily="18" charset="0"/>
                <a:ea typeface="宋体" panose="02010600030101010101" pitchFamily="2" charset="-122"/>
                <a:cs typeface="+mn-cs"/>
              </a:rPr>
              <a:t>    </a:t>
            </a:r>
            <a:r>
              <a:rPr lang="en-US" altLang="zh-CN" sz="2000" noProof="1">
                <a:latin typeface="Times New Roman" panose="02020603050405020304" pitchFamily="18" charset="0"/>
                <a:ea typeface="宋体" panose="02010600030101010101" pitchFamily="2" charset="-122"/>
                <a:cs typeface="+mn-cs"/>
              </a:rPr>
              <a:t> </a:t>
            </a:r>
            <a:r>
              <a:rPr sz="2000" noProof="1">
                <a:ea typeface="宋体" panose="02010600030101010101" pitchFamily="2" charset="-122"/>
                <a:cs typeface="+mn-cs"/>
              </a:rPr>
              <a:t>It has been several hundred years since this kind of architectural form took shape. In the late years of the Jin Dynasty (1115–1234 A.D.), Zhongdu (then the capital) suffered from severe damages and became </a:t>
            </a:r>
            <a:r>
              <a:rPr lang="en-US" altLang="zh-CN" sz="2000" b="1" noProof="1">
                <a:solidFill>
                  <a:srgbClr val="2AA2BA"/>
                </a:solidFill>
                <a:ea typeface="宋体" panose="02010600030101010101" pitchFamily="2" charset="-122"/>
                <a:cs typeface="+mn-cs"/>
              </a:rPr>
              <a:t>desolate.</a:t>
            </a:r>
            <a:r>
              <a:rPr sz="2000" noProof="1">
                <a:ea typeface="宋体" panose="02010600030101010101" pitchFamily="2" charset="-122"/>
                <a:cs typeface="+mn-cs"/>
              </a:rPr>
              <a:t> The new capital city Dadu of the Yuan Dynasty (1271–1368 A.D.) was constructed to the northeast of Zhongdu and in the meantime courtyard houses, a new style of</a:t>
            </a:r>
            <a:endParaRPr sz="2000" noProof="1">
              <a:ea typeface="宋体" panose="02010600030101010101" pitchFamily="2" charset="-122"/>
              <a:cs typeface="+mn-cs"/>
            </a:endParaRPr>
          </a:p>
          <a:p>
            <a:pPr algn="l" defTabSz="914400">
              <a:lnSpc>
                <a:spcPct val="150000"/>
              </a:lnSpc>
            </a:pPr>
            <a:r>
              <a:rPr sz="2000" noProof="1">
                <a:ea typeface="宋体" panose="02010600030101010101" pitchFamily="2" charset="-122"/>
                <a:cs typeface="+mn-cs"/>
              </a:rPr>
              <a:t>residential houses, shaped and developed. The great Italian traveler, Marco Polo, once praised</a:t>
            </a:r>
            <a:endParaRPr sz="2000" noProof="1">
              <a:ea typeface="宋体" panose="02010600030101010101" pitchFamily="2" charset="-122"/>
              <a:cs typeface="+mn-cs"/>
            </a:endParaRPr>
          </a:p>
          <a:p>
            <a:pPr algn="l" defTabSz="914400">
              <a:lnSpc>
                <a:spcPct val="150000"/>
              </a:lnSpc>
            </a:pPr>
            <a:r>
              <a:rPr sz="2000" noProof="1">
                <a:ea typeface="宋体" panose="02010600030101010101" pitchFamily="2" charset="-122"/>
                <a:cs typeface="+mn-cs"/>
              </a:rPr>
              <a:t>the </a:t>
            </a:r>
            <a:r>
              <a:rPr lang="en-US" altLang="zh-CN" sz="2000" b="1" noProof="1">
                <a:solidFill>
                  <a:srgbClr val="2AA2BA"/>
                </a:solidFill>
                <a:ea typeface="宋体" panose="02010600030101010101" pitchFamily="2" charset="-122"/>
                <a:cs typeface="+mn-cs"/>
              </a:rPr>
              <a:t>ingenious</a:t>
            </a:r>
            <a:r>
              <a:rPr sz="2000" noProof="1">
                <a:ea typeface="宋体" panose="02010600030101010101" pitchFamily="2" charset="-122"/>
                <a:cs typeface="+mn-cs"/>
              </a:rPr>
              <a:t> and elegant design of this highly original house style created by ancient Chinese</a:t>
            </a:r>
            <a:endParaRPr sz="2000" noProof="1">
              <a:ea typeface="宋体" panose="02010600030101010101" pitchFamily="2" charset="-122"/>
              <a:cs typeface="+mn-cs"/>
            </a:endParaRPr>
          </a:p>
          <a:p>
            <a:pPr algn="l" defTabSz="914400">
              <a:lnSpc>
                <a:spcPct val="150000"/>
              </a:lnSpc>
            </a:pPr>
            <a:r>
              <a:rPr sz="2000" noProof="1">
                <a:ea typeface="宋体" panose="02010600030101010101" pitchFamily="2" charset="-122"/>
                <a:cs typeface="+mn-cs"/>
              </a:rPr>
              <a:t>people as beyond description of any language.</a:t>
            </a:r>
            <a:endParaRPr sz="2000" noProof="1">
              <a:ea typeface="宋体" panose="02010600030101010101" pitchFamily="2" charset="-122"/>
              <a:cs typeface="+mn-cs"/>
            </a:endParaRPr>
          </a:p>
        </p:txBody>
      </p:sp>
      <p:sp>
        <p:nvSpPr>
          <p:cNvPr id="38914" name="文本占位符 5"/>
          <p:cNvSpPr>
            <a:spLocks noGrp="1"/>
          </p:cNvSpPr>
          <p:nvPr>
            <p:ph type="body" sz="quarter" idx="10"/>
          </p:nvPr>
        </p:nvSpPr>
        <p:spPr>
          <a:xfrm>
            <a:off x="180975" y="85725"/>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7898" name="文本框 7"/>
          <p:cNvSpPr txBox="1"/>
          <p:nvPr/>
        </p:nvSpPr>
        <p:spPr>
          <a:xfrm>
            <a:off x="527050" y="615633"/>
            <a:ext cx="8610600" cy="829945"/>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One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cxnSp>
        <p:nvCxnSpPr>
          <p:cNvPr id="5" name="直接连接符 4"/>
          <p:cNvCxnSpPr/>
          <p:nvPr/>
        </p:nvCxnSpPr>
        <p:spPr>
          <a:xfrm>
            <a:off x="180975" y="553212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180658" y="5668645"/>
            <a:ext cx="10745788" cy="521970"/>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desolate adj. 荒无人烟的，荒凉的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ingenious adj. 精巧的，有创意的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2"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40963" name="文本框 6"/>
          <p:cNvSpPr txBox="1"/>
          <p:nvPr/>
        </p:nvSpPr>
        <p:spPr>
          <a:xfrm>
            <a:off x="180975" y="1229360"/>
            <a:ext cx="11706225" cy="4399915"/>
          </a:xfrm>
          <a:prstGeom prst="rect">
            <a:avLst/>
          </a:prstGeom>
          <a:noFill/>
          <a:ln w="9525">
            <a:noFill/>
          </a:ln>
        </p:spPr>
        <p:txBody>
          <a:bodyPr wrap="square" anchor="t">
            <a:spAutoFit/>
          </a:bodyPr>
          <a:p>
            <a:pPr algn="just">
              <a:lnSpc>
                <a:spcPct val="140000"/>
              </a:lnSpc>
            </a:pPr>
            <a:r>
              <a:rPr sz="2000" b="1">
                <a:sym typeface="+mn-ea"/>
              </a:rPr>
              <a:t>B. </a:t>
            </a:r>
            <a:r>
              <a:rPr sz="2000">
                <a:sym typeface="+mn-ea"/>
              </a:rPr>
              <a:t>Most of the courtyard houses which were built during the Yuan Dynasty no longer exist</a:t>
            </a:r>
            <a:endParaRPr sz="2000">
              <a:sym typeface="+mn-ea"/>
            </a:endParaRPr>
          </a:p>
          <a:p>
            <a:pPr algn="just">
              <a:lnSpc>
                <a:spcPct val="140000"/>
              </a:lnSpc>
            </a:pPr>
            <a:r>
              <a:rPr sz="2000">
                <a:sym typeface="+mn-ea"/>
              </a:rPr>
              <a:t>because of old age. The existing ones are mostly from the Ming and Qing dynasties (1368–1911 A.D.) and the time of the Republic of China (1912–1949 A.D.).</a:t>
            </a:r>
            <a:endParaRPr sz="2000">
              <a:sym typeface="+mn-ea"/>
            </a:endParaRPr>
          </a:p>
          <a:p>
            <a:pPr algn="just">
              <a:lnSpc>
                <a:spcPct val="140000"/>
              </a:lnSpc>
            </a:pPr>
            <a:r>
              <a:rPr sz="2000" b="1">
                <a:sym typeface="+mn-ea"/>
              </a:rPr>
              <a:t>C.</a:t>
            </a:r>
            <a:r>
              <a:rPr sz="2000">
                <a:sym typeface="+mn-ea"/>
              </a:rPr>
              <a:t> The construction of courtyard houses may vary in type and size but they are identical in general pattern. The houses in a courtyard house are symmetrically built along a south-north </a:t>
            </a:r>
            <a:r>
              <a:rPr lang="en-US" altLang="zh-CN" sz="2000" b="1">
                <a:solidFill>
                  <a:srgbClr val="2AA2BA"/>
                </a:solidFill>
                <a:sym typeface="+mn-ea"/>
              </a:rPr>
              <a:t>axis.</a:t>
            </a:r>
            <a:r>
              <a:rPr sz="2000">
                <a:sym typeface="+mn-ea"/>
              </a:rPr>
              <a:t> A courtyard house that faces the south has its entrance at the southeast corner while the entrance of one facing the north is at the northwest corner.This is</a:t>
            </a:r>
            <a:r>
              <a:rPr lang="en-US" altLang="zh-CN" sz="2000" b="1">
                <a:solidFill>
                  <a:srgbClr val="2AA2BA"/>
                </a:solidFill>
                <a:sym typeface="+mn-ea"/>
              </a:rPr>
              <a:t> in conformity with</a:t>
            </a:r>
            <a:r>
              <a:rPr sz="2000">
                <a:sym typeface="+mn-ea"/>
              </a:rPr>
              <a:t> the ancient Chinese customs under which the eight diagrams were used to stand for the eight directions and the above two directions were considered the lucky ones. When entering a southerly courtyard house, one faces a screen wall (yingbi).</a:t>
            </a:r>
            <a:endParaRPr sz="2000">
              <a:sym typeface="+mn-ea"/>
            </a:endParaRPr>
          </a:p>
        </p:txBody>
      </p:sp>
      <p:cxnSp>
        <p:nvCxnSpPr>
          <p:cNvPr id="10" name="直接连接符 9"/>
          <p:cNvCxnSpPr/>
          <p:nvPr/>
        </p:nvCxnSpPr>
        <p:spPr>
          <a:xfrm>
            <a:off x="380365" y="590423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372745" y="6011545"/>
            <a:ext cx="5408613"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axis n. 轴</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in conformity with 和……相适应，和……一致</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
        <p:nvSpPr>
          <p:cNvPr id="37898" name="文本框 7"/>
          <p:cNvSpPr txBox="1"/>
          <p:nvPr/>
        </p:nvSpPr>
        <p:spPr>
          <a:xfrm>
            <a:off x="527050" y="615633"/>
            <a:ext cx="8610600" cy="829945"/>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One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Tree>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49860" y="807720"/>
            <a:ext cx="11501120" cy="4707890"/>
          </a:xfrm>
          <a:prstGeom prst="rect">
            <a:avLst/>
          </a:prstGeom>
          <a:noFill/>
        </p:spPr>
        <p:txBody>
          <a:bodyPr wrap="square" rtlCol="0" anchor="t">
            <a:spAutoFit/>
          </a:bodyPr>
          <a:p>
            <a:pPr indent="457200" algn="just">
              <a:lnSpc>
                <a:spcPct val="150000"/>
              </a:lnSpc>
            </a:pPr>
            <a:r>
              <a:rPr sz="2000" noProof="1">
                <a:ea typeface="宋体" panose="02010600030101010101" pitchFamily="2" charset="-122"/>
              </a:rPr>
              <a:t>The screen wall functions as a screen to protect the inner courtyard from public view and as a decorative element, on which auspicious stone or brick carvings as well as poems or couplets are engraved. Turning left, one will reach the front courtyard and see the house facing the north which is called daozuo. One enters from the front courtyard into the main courtyard (or the inner courtyard) where the important buildings catch the eye. The houses in the main courtyard are taller than those in the front courtyard and the rooms are more spacious and bright. On the north side is the main house called zhengfang and on the east and west sides are the wing houses called xiangfang. The houses on the three sides are normally connected with a winding corridor. The main house on the north side is supported by two small rooms on both sides which are called erfang (ear rooms — </a:t>
            </a:r>
            <a:r>
              <a:rPr lang="en-US" altLang="zh-CN" sz="2000" b="1" noProof="1">
                <a:solidFill>
                  <a:srgbClr val="2AA2BA"/>
                </a:solidFill>
                <a:ea typeface="宋体" panose="02010600030101010101" pitchFamily="2" charset="-122"/>
              </a:rPr>
              <a:t>flanking</a:t>
            </a:r>
            <a:r>
              <a:rPr sz="2000" noProof="1">
                <a:ea typeface="宋体" panose="02010600030101010101" pitchFamily="2" charset="-122"/>
              </a:rPr>
              <a:t> the principal rooms). </a:t>
            </a:r>
            <a:endParaRPr sz="2000" noProof="1">
              <a:ea typeface="宋体" panose="02010600030101010101" pitchFamily="2" charset="-122"/>
            </a:endParaRPr>
          </a:p>
        </p:txBody>
      </p:sp>
      <p:sp>
        <p:nvSpPr>
          <p:cNvPr id="3993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cxnSp>
        <p:nvCxnSpPr>
          <p:cNvPr id="10" name="直接连接符 9"/>
          <p:cNvCxnSpPr/>
          <p:nvPr/>
        </p:nvCxnSpPr>
        <p:spPr>
          <a:xfrm>
            <a:off x="149860" y="606107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49860" y="6182995"/>
            <a:ext cx="5408613"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flank v. 在……侧面</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80975" y="615950"/>
            <a:ext cx="11755120" cy="4707890"/>
          </a:xfrm>
          <a:prstGeom prst="rect">
            <a:avLst/>
          </a:prstGeom>
          <a:noFill/>
        </p:spPr>
        <p:txBody>
          <a:bodyPr wrap="square" rtlCol="0" anchor="t">
            <a:spAutoFit/>
          </a:bodyPr>
          <a:p>
            <a:pPr indent="457200" algn="just">
              <a:lnSpc>
                <a:spcPct val="150000"/>
              </a:lnSpc>
            </a:pPr>
            <a:r>
              <a:rPr sz="2000">
                <a:sym typeface="+mn-ea"/>
              </a:rPr>
              <a:t>Zhaofang (the back house) is built behind the main house and is at the rear of the whole complex. Courtyard houses are an ideal house style in north China where it is windy in winter and spring and the complex creates a unique style of its own especially when different kinds of plants are grown in the courtyard and a </a:t>
            </a:r>
            <a:r>
              <a:rPr lang="en-US" altLang="zh-CN" sz="2000" b="1">
                <a:solidFill>
                  <a:srgbClr val="2AA2BA"/>
                </a:solidFill>
                <a:sym typeface="+mn-ea"/>
              </a:rPr>
              <a:t>mat shelter</a:t>
            </a:r>
            <a:r>
              <a:rPr sz="2000">
                <a:sym typeface="+mn-ea"/>
              </a:rPr>
              <a:t> is put up to screen off the sunshine in summer.</a:t>
            </a:r>
            <a:endParaRPr sz="2000">
              <a:sym typeface="+mn-ea"/>
            </a:endParaRPr>
          </a:p>
          <a:p>
            <a:pPr indent="457200" algn="just">
              <a:lnSpc>
                <a:spcPct val="150000"/>
              </a:lnSpc>
            </a:pPr>
            <a:r>
              <a:rPr sz="2000" b="1" noProof="1">
                <a:ea typeface="宋体" panose="02010600030101010101" pitchFamily="2" charset="-122"/>
              </a:rPr>
              <a:t>D.</a:t>
            </a:r>
            <a:r>
              <a:rPr sz="2000" noProof="1">
                <a:ea typeface="宋体" panose="02010600030101010101" pitchFamily="2" charset="-122"/>
              </a:rPr>
              <a:t> Courtyard houses may be big or small, or varied in the number of courtyards. In the construction of a courtyard house its magnitude and design were based not only on the owner’s economic situation but also on his social status. Ancient China, as a feudal society, honored strict </a:t>
            </a:r>
            <a:r>
              <a:rPr lang="en-US" altLang="zh-CN" sz="2000" b="1" noProof="1">
                <a:solidFill>
                  <a:srgbClr val="2AA2BA"/>
                </a:solidFill>
                <a:ea typeface="宋体" panose="02010600030101010101" pitchFamily="2" charset="-122"/>
              </a:rPr>
              <a:t>hierarchical </a:t>
            </a:r>
            <a:r>
              <a:rPr sz="2000" noProof="1">
                <a:ea typeface="宋体" panose="02010600030101010101" pitchFamily="2" charset="-122"/>
              </a:rPr>
              <a:t>principles which found its expression also in the construction of courtyard houses. During the Qing Dynasty the residences of the princes were called wangfu while those of other royal family members could only be called fu.</a:t>
            </a:r>
            <a:endParaRPr sz="2000" noProof="1">
              <a:ea typeface="宋体" panose="02010600030101010101" pitchFamily="2" charset="-122"/>
            </a:endParaRPr>
          </a:p>
        </p:txBody>
      </p:sp>
      <p:sp>
        <p:nvSpPr>
          <p:cNvPr id="3993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cxnSp>
        <p:nvCxnSpPr>
          <p:cNvPr id="10" name="直接连接符 9"/>
          <p:cNvCxnSpPr/>
          <p:nvPr/>
        </p:nvCxnSpPr>
        <p:spPr>
          <a:xfrm>
            <a:off x="180975" y="565404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80975" y="5853430"/>
            <a:ext cx="5408613"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mat shelter 凉棚</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hierarchical adj. 等级的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80975" y="788670"/>
            <a:ext cx="7940040" cy="4892675"/>
          </a:xfrm>
          <a:prstGeom prst="rect">
            <a:avLst/>
          </a:prstGeom>
          <a:noFill/>
        </p:spPr>
        <p:txBody>
          <a:bodyPr wrap="square" rtlCol="0" anchor="t">
            <a:spAutoFit/>
          </a:bodyPr>
          <a:p>
            <a:pPr indent="457200" algn="just">
              <a:lnSpc>
                <a:spcPct val="150000"/>
              </a:lnSpc>
            </a:pPr>
            <a:r>
              <a:rPr sz="1600" noProof="1">
                <a:ea typeface="宋体" panose="02010600030101010101" pitchFamily="2" charset="-122"/>
              </a:rPr>
              <a:t>Wangfu was of great magnitude. Its main house was called dian (hall), its roofs were covered with green glazed tiles and its gates and walls were painted red. Fu was normally smaller in size than wangfu, its main house could not be called dian and it was not roofed with </a:t>
            </a:r>
            <a:r>
              <a:rPr lang="en-US" altLang="zh-CN" sz="1600" b="1" noProof="1">
                <a:solidFill>
                  <a:srgbClr val="2AA2BA"/>
                </a:solidFill>
                <a:ea typeface="宋体" panose="02010600030101010101" pitchFamily="2" charset="-122"/>
              </a:rPr>
              <a:t>glazed tiles. </a:t>
            </a:r>
            <a:r>
              <a:rPr sz="1600" noProof="1">
                <a:ea typeface="宋体" panose="02010600030101010101" pitchFamily="2" charset="-122"/>
              </a:rPr>
              <a:t>Apart from these there were also rules in connection with the number of rooms, decorative paintings, the height of the foundations as well as the number of decorative nails on the gate. The residences for commoners were called zhai or di and the roofs and walls were of gray color. The </a:t>
            </a:r>
            <a:r>
              <a:rPr lang="en-US" altLang="zh-CN" sz="1600" b="1" noProof="1">
                <a:solidFill>
                  <a:srgbClr val="2AA2BA"/>
                </a:solidFill>
                <a:ea typeface="宋体" panose="02010600030101010101" pitchFamily="2" charset="-122"/>
              </a:rPr>
              <a:t>allotment </a:t>
            </a:r>
            <a:r>
              <a:rPr sz="1600" noProof="1">
                <a:ea typeface="宋体" panose="02010600030101010101" pitchFamily="2" charset="-122"/>
              </a:rPr>
              <a:t>of the houses in a courtyard houses also called for separation of the old from the young and of master from servants. Zheng fang was for the elder generation while xiang fang for their children. The servants had no choice but to live in daozuo in the front courtyard.</a:t>
            </a:r>
            <a:endParaRPr sz="1600" noProof="1">
              <a:ea typeface="宋体" panose="02010600030101010101" pitchFamily="2" charset="-122"/>
            </a:endParaRPr>
          </a:p>
          <a:p>
            <a:pPr indent="457200" algn="just">
              <a:lnSpc>
                <a:spcPct val="150000"/>
              </a:lnSpc>
            </a:pPr>
            <a:r>
              <a:rPr sz="1600" noProof="1">
                <a:ea typeface="宋体" panose="02010600030101010101" pitchFamily="2" charset="-122"/>
              </a:rPr>
              <a:t>E. So far some of the well-preserved model courtyard houses in the urban district have been on the list of preserved cultural relics. Some courtyard houses, like that of Prince Gong’s, have been opened to the public and have attracted numerous tourists.</a:t>
            </a:r>
            <a:endParaRPr sz="1600" noProof="1">
              <a:ea typeface="宋体" panose="02010600030101010101" pitchFamily="2" charset="-122"/>
            </a:endParaRPr>
          </a:p>
        </p:txBody>
      </p:sp>
      <p:sp>
        <p:nvSpPr>
          <p:cNvPr id="3993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pic>
        <p:nvPicPr>
          <p:cNvPr id="7" name="图片 6"/>
          <p:cNvPicPr>
            <a:picLocks noChangeAspect="1"/>
          </p:cNvPicPr>
          <p:nvPr/>
        </p:nvPicPr>
        <p:blipFill>
          <a:blip r:embed="rId1"/>
          <a:stretch>
            <a:fillRect/>
          </a:stretch>
        </p:blipFill>
        <p:spPr>
          <a:xfrm>
            <a:off x="8164830" y="1315085"/>
            <a:ext cx="3856990" cy="2566670"/>
          </a:xfrm>
          <a:prstGeom prst="rect">
            <a:avLst/>
          </a:prstGeom>
        </p:spPr>
      </p:pic>
      <p:cxnSp>
        <p:nvCxnSpPr>
          <p:cNvPr id="10" name="直接连接符 9"/>
          <p:cNvCxnSpPr/>
          <p:nvPr/>
        </p:nvCxnSpPr>
        <p:spPr>
          <a:xfrm>
            <a:off x="180975" y="578548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80975" y="5853430"/>
            <a:ext cx="5408613" cy="7372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glazed adj. 上釉的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tile n. 瓦片</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allotment n. 分配</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3009"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0"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1"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2"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3"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4"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5"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6"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7"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3018"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Two</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278130" y="1664335"/>
            <a:ext cx="5474970" cy="3784600"/>
          </a:xfrm>
          <a:prstGeom prst="rect">
            <a:avLst/>
          </a:prstGeom>
          <a:noFill/>
        </p:spPr>
        <p:txBody>
          <a:bodyPr wrap="square" rtlCol="0" anchor="t">
            <a:spAutoFit/>
          </a:bodyPr>
          <a:p>
            <a:pPr indent="457200" algn="just">
              <a:lnSpc>
                <a:spcPct val="150000"/>
              </a:lnSpc>
            </a:pPr>
            <a:r>
              <a:rPr sz="2000" noProof="1">
                <a:ea typeface="宋体" panose="02010600030101010101" pitchFamily="2" charset="-122"/>
                <a:cs typeface="+mn-cs"/>
              </a:rPr>
              <a:t>The Gate of Heavenly Peace (Tian’anmen), originally known as Chengtianmen, was the front gateway to the imperial palace during the Ming and Qing dynasties. Chengtianmen was constructed in 1420, the 18th year of the reign of Emperor Yongle of the Ming Dynasty, by Kuai Xiang, an outstanding architect of that time.</a:t>
            </a:r>
            <a:endParaRPr sz="2000" noProof="1">
              <a:ea typeface="宋体" panose="02010600030101010101" pitchFamily="2" charset="-122"/>
              <a:cs typeface="+mn-cs"/>
            </a:endParaRPr>
          </a:p>
        </p:txBody>
      </p:sp>
      <p:sp>
        <p:nvSpPr>
          <p:cNvPr id="6" name="文本框 5"/>
          <p:cNvSpPr txBox="1"/>
          <p:nvPr/>
        </p:nvSpPr>
        <p:spPr>
          <a:xfrm>
            <a:off x="3963035" y="1087120"/>
            <a:ext cx="5939790" cy="398780"/>
          </a:xfrm>
          <a:prstGeom prst="rect">
            <a:avLst/>
          </a:prstGeom>
          <a:noFill/>
        </p:spPr>
        <p:txBody>
          <a:bodyPr wrap="square" rtlCol="0">
            <a:spAutoFit/>
          </a:bodyPr>
          <a:p>
            <a:r>
              <a:rPr lang="zh-CN" altLang="en-US" sz="2000" b="1"/>
              <a:t>The Architect of the Gate of Heavenly Peace</a:t>
            </a:r>
            <a:endParaRPr lang="zh-CN" altLang="en-US" sz="2000" b="1"/>
          </a:p>
        </p:txBody>
      </p:sp>
      <p:pic>
        <p:nvPicPr>
          <p:cNvPr id="4" name="图片 3"/>
          <p:cNvPicPr>
            <a:picLocks noChangeAspect="1"/>
          </p:cNvPicPr>
          <p:nvPr/>
        </p:nvPicPr>
        <p:blipFill>
          <a:blip r:embed="rId1"/>
          <a:stretch>
            <a:fillRect/>
          </a:stretch>
        </p:blipFill>
        <p:spPr>
          <a:xfrm>
            <a:off x="6163945" y="1619885"/>
            <a:ext cx="5920105" cy="3919855"/>
          </a:xfrm>
          <a:prstGeom prst="rect">
            <a:avLst/>
          </a:prstGeom>
        </p:spPr>
      </p:pic>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1</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2150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3326765" cy="1106805"/>
          </a:xfrm>
          <a:prstGeom prst="rect">
            <a:avLst/>
          </a:prstGeom>
          <a:noFill/>
        </p:spPr>
        <p:txBody>
          <a:bodyPr wrap="none" rtlCol="0">
            <a:spAutoFit/>
          </a:bodyPr>
          <a:p>
            <a:pPr marR="0" defTabSz="913765" fontAlgn="auto">
              <a:spcBef>
                <a:spcPts val="0"/>
              </a:spcBef>
              <a:spcAft>
                <a:spcPts val="0"/>
              </a:spcAft>
              <a:buClrTx/>
              <a:buSzTx/>
              <a:buFontTx/>
              <a:buNone/>
              <a:defRPr/>
            </a:pPr>
            <a:r>
              <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Lead-in</a:t>
            </a:r>
            <a:endPar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97180" y="767080"/>
            <a:ext cx="11500485" cy="5169535"/>
          </a:xfrm>
          <a:prstGeom prst="rect">
            <a:avLst/>
          </a:prstGeom>
          <a:noFill/>
        </p:spPr>
        <p:txBody>
          <a:bodyPr wrap="square" rtlCol="0" anchor="t">
            <a:spAutoFit/>
          </a:bodyPr>
          <a:p>
            <a:pPr algn="just">
              <a:lnSpc>
                <a:spcPct val="150000"/>
              </a:lnSpc>
            </a:pPr>
            <a:r>
              <a:rPr lang="en-US" noProof="1">
                <a:ea typeface="宋体" panose="02010600030101010101" pitchFamily="2" charset="-122"/>
                <a:cs typeface="+mn-cs"/>
                <a:sym typeface="+mn-ea"/>
              </a:rPr>
              <a:t>      </a:t>
            </a:r>
            <a:r>
              <a:rPr noProof="1">
                <a:ea typeface="宋体" panose="02010600030101010101" pitchFamily="2" charset="-122"/>
                <a:cs typeface="+mn-cs"/>
                <a:sym typeface="+mn-ea"/>
              </a:rPr>
              <a:t>Kuai Xiang was born in the reign of Emperor Hongwu (1368—1398 A.D.) of the Ming Dynasty. He began his livelihood as a carpenter and later became a great respected master of the Xiangshan Guild of Architects. He was promoted to the minister of Public Works for his </a:t>
            </a:r>
            <a:r>
              <a:rPr lang="en-US" altLang="zh-CN" sz="2000" b="1" noProof="1">
                <a:solidFill>
                  <a:srgbClr val="2AA2BA"/>
                </a:solidFill>
                <a:ea typeface="宋体" panose="02010600030101010101" pitchFamily="2" charset="-122"/>
                <a:cs typeface="+mn-cs"/>
                <a:sym typeface="+mn-ea"/>
              </a:rPr>
              <a:t>meritorious </a:t>
            </a:r>
            <a:r>
              <a:rPr noProof="1">
                <a:ea typeface="宋体" panose="02010600030101010101" pitchFamily="2" charset="-122"/>
                <a:cs typeface="+mn-cs"/>
                <a:sym typeface="+mn-ea"/>
              </a:rPr>
              <a:t>contribution in building the imperial palace for the Ming rulers. </a:t>
            </a:r>
            <a:endParaRPr noProof="1">
              <a:ea typeface="宋体" panose="02010600030101010101" pitchFamily="2" charset="-122"/>
              <a:cs typeface="+mn-cs"/>
              <a:sym typeface="+mn-ea"/>
            </a:endParaRPr>
          </a:p>
          <a:p>
            <a:pPr algn="just">
              <a:lnSpc>
                <a:spcPct val="150000"/>
              </a:lnSpc>
            </a:pPr>
            <a:r>
              <a:rPr noProof="1">
                <a:ea typeface="宋体" panose="02010600030101010101" pitchFamily="2" charset="-122"/>
                <a:cs typeface="+mn-cs"/>
                <a:sym typeface="+mn-ea"/>
              </a:rPr>
              <a:t>      Zhu Yuanzhang (Emperor Taizu) of the Ming Dynasty </a:t>
            </a:r>
            <a:r>
              <a:rPr lang="en-US" altLang="zh-CN" sz="2000" b="1" noProof="1">
                <a:solidFill>
                  <a:srgbClr val="2AA2BA"/>
                </a:solidFill>
                <a:ea typeface="宋体" panose="02010600030101010101" pitchFamily="2" charset="-122"/>
                <a:cs typeface="+mn-cs"/>
                <a:sym typeface="+mn-ea"/>
              </a:rPr>
              <a:t>conscripted </a:t>
            </a:r>
            <a:r>
              <a:rPr noProof="1">
                <a:ea typeface="宋体" panose="02010600030101010101" pitchFamily="2" charset="-122"/>
                <a:cs typeface="+mn-cs"/>
                <a:sym typeface="+mn-ea"/>
              </a:rPr>
              <a:t> in dozens of years several hundred thousand workers and artisans in a large scale construction of the imperial city after he had made Nanjing the capital. When Zhu Di (Prince Yan) seized the throne by force and became the emperor, who was known as Emperor Chengzu of the Ming Dynasty with Yongle as his reign title, to display his legal status, he built his imperial palace in Beijing by fully adopting the imperial palace of Nanjing as the model. This was not only manifested in the building of the three main halls in the front court of the Forbidden City, but also in the construction of Chengtianmen to the south of Duanmen, which was likewise to the south of Wumen. It took</a:t>
            </a:r>
            <a:endParaRPr noProof="1">
              <a:ea typeface="宋体" panose="02010600030101010101" pitchFamily="2" charset="-122"/>
              <a:cs typeface="+mn-cs"/>
              <a:sym typeface="+mn-ea"/>
            </a:endParaRPr>
          </a:p>
          <a:p>
            <a:pPr algn="just">
              <a:lnSpc>
                <a:spcPct val="150000"/>
              </a:lnSpc>
            </a:pPr>
            <a:r>
              <a:rPr noProof="1">
                <a:ea typeface="宋体" panose="02010600030101010101" pitchFamily="2" charset="-122"/>
                <a:cs typeface="+mn-cs"/>
                <a:sym typeface="+mn-ea"/>
              </a:rPr>
              <a:t>three years to complete this project.</a:t>
            </a:r>
            <a:endParaRPr noProof="1">
              <a:ea typeface="宋体" panose="02010600030101010101" pitchFamily="2" charset="-122"/>
              <a:cs typeface="+mn-cs"/>
              <a:sym typeface="+mn-ea"/>
            </a:endParaRPr>
          </a:p>
        </p:txBody>
      </p:sp>
      <p:sp>
        <p:nvSpPr>
          <p:cNvPr id="44034" name="文本占位符 5"/>
          <p:cNvSpPr>
            <a:spLocks noGrp="1"/>
          </p:cNvSpPr>
          <p:nvPr/>
        </p:nvSpPr>
        <p:spPr>
          <a:xfrm>
            <a:off x="296863" y="236538"/>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11" name="文本框 10"/>
          <p:cNvSpPr txBox="1"/>
          <p:nvPr/>
        </p:nvSpPr>
        <p:spPr>
          <a:xfrm>
            <a:off x="296863" y="6115050"/>
            <a:ext cx="5408613"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meritorious adj. 值得称赞的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conscript v. 征召</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296863" y="611505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1" name="文本框 2"/>
          <p:cNvSpPr txBox="1"/>
          <p:nvPr/>
        </p:nvSpPr>
        <p:spPr>
          <a:xfrm>
            <a:off x="354965" y="764540"/>
            <a:ext cx="11481435" cy="5169535"/>
          </a:xfrm>
          <a:prstGeom prst="rect">
            <a:avLst/>
          </a:prstGeom>
          <a:noFill/>
          <a:ln w="9525">
            <a:noFill/>
          </a:ln>
        </p:spPr>
        <p:txBody>
          <a:bodyPr wrap="square" anchor="t">
            <a:spAutoFit/>
          </a:bodyPr>
          <a:p>
            <a:pPr algn="just">
              <a:lnSpc>
                <a:spcPct val="150000"/>
              </a:lnSpc>
            </a:pPr>
            <a:r>
              <a:rPr lang="en-US" sz="2000">
                <a:sym typeface="+mn-ea"/>
              </a:rPr>
              <a:t>  </a:t>
            </a:r>
            <a:r>
              <a:rPr lang="en-US" sz="1800">
                <a:sym typeface="+mn-ea"/>
              </a:rPr>
              <a:t>   </a:t>
            </a:r>
            <a:r>
              <a:rPr sz="2000">
                <a:sym typeface="+mn-ea"/>
              </a:rPr>
              <a:t>It is said that Kuai Xiang also participated in the construction of the Nanjing imperial palace. Owing to his superb skill and experience, he was summoned to Beijing and was appointed chief of the Construction Bureau in charge of both the designing and construction of the whole project. His high artistic attainments, aesthetic judgment and full comprehension of the emperor’s intentions won him praise from the emperor and he was later promoted to minister of Public Works.</a:t>
            </a:r>
            <a:endParaRPr sz="2000">
              <a:sym typeface="+mn-ea"/>
            </a:endParaRPr>
          </a:p>
          <a:p>
            <a:pPr algn="just">
              <a:lnSpc>
                <a:spcPct val="150000"/>
              </a:lnSpc>
            </a:pPr>
            <a:endParaRPr sz="2000">
              <a:sym typeface="+mn-ea"/>
            </a:endParaRPr>
          </a:p>
          <a:p>
            <a:pPr algn="just">
              <a:lnSpc>
                <a:spcPct val="150000"/>
              </a:lnSpc>
            </a:pPr>
            <a:r>
              <a:rPr sz="2000">
                <a:sym typeface="+mn-ea"/>
              </a:rPr>
              <a:t>     As Chengtianmen was destroyed later, it was rebuilt in 1465 (the first year of the reign of</a:t>
            </a:r>
            <a:endParaRPr sz="2000">
              <a:sym typeface="+mn-ea"/>
            </a:endParaRPr>
          </a:p>
          <a:p>
            <a:pPr algn="just">
              <a:lnSpc>
                <a:spcPct val="150000"/>
              </a:lnSpc>
            </a:pPr>
            <a:r>
              <a:rPr sz="2000">
                <a:sym typeface="+mn-ea"/>
              </a:rPr>
              <a:t>Emperor Chenghua of the Ming Dynasty). Kuai Xiang was then already over eighty. So he took</a:t>
            </a:r>
            <a:endParaRPr sz="2000">
              <a:sym typeface="+mn-ea"/>
            </a:endParaRPr>
          </a:p>
          <a:p>
            <a:pPr algn="just">
              <a:lnSpc>
                <a:spcPct val="150000"/>
              </a:lnSpc>
            </a:pPr>
            <a:r>
              <a:rPr sz="2000">
                <a:sym typeface="+mn-ea"/>
              </a:rPr>
              <a:t>part in the construction as a technical advisor. In 1651, Emperor Shizu of the Qing Dynasty,</a:t>
            </a:r>
            <a:endParaRPr sz="2000">
              <a:sym typeface="+mn-ea"/>
            </a:endParaRPr>
          </a:p>
          <a:p>
            <a:pPr algn="just">
              <a:lnSpc>
                <a:spcPct val="150000"/>
              </a:lnSpc>
            </a:pPr>
            <a:r>
              <a:rPr sz="2000">
                <a:sym typeface="+mn-ea"/>
              </a:rPr>
              <a:t>Aisin Gioro Fulin, changed the name of Chengtianmen to Tian’anmen, which has since been</a:t>
            </a:r>
            <a:endParaRPr sz="2000">
              <a:sym typeface="+mn-ea"/>
            </a:endParaRPr>
          </a:p>
          <a:p>
            <a:pPr algn="just">
              <a:lnSpc>
                <a:spcPct val="150000"/>
              </a:lnSpc>
            </a:pPr>
            <a:r>
              <a:rPr sz="2000">
                <a:sym typeface="+mn-ea"/>
              </a:rPr>
              <a:t>used till today.</a:t>
            </a:r>
            <a:endParaRPr sz="2000">
              <a:sym typeface="+mn-ea"/>
            </a:endParaRPr>
          </a:p>
        </p:txBody>
      </p:sp>
      <p:sp>
        <p:nvSpPr>
          <p:cNvPr id="46082"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13"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7114"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Three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47115" name="文本框 2"/>
          <p:cNvSpPr txBox="1"/>
          <p:nvPr/>
        </p:nvSpPr>
        <p:spPr>
          <a:xfrm>
            <a:off x="375920" y="1381125"/>
            <a:ext cx="6858635" cy="4246245"/>
          </a:xfrm>
          <a:prstGeom prst="rect">
            <a:avLst/>
          </a:prstGeom>
          <a:noFill/>
          <a:ln w="9525">
            <a:noFill/>
          </a:ln>
        </p:spPr>
        <p:txBody>
          <a:bodyPr wrap="square" anchor="t">
            <a:spAutoFit/>
          </a:bodyPr>
          <a:p>
            <a:pPr indent="457200" algn="just">
              <a:lnSpc>
                <a:spcPct val="150000"/>
              </a:lnSpc>
            </a:pPr>
            <a:r>
              <a:rPr>
                <a:ea typeface="宋体" panose="02010600030101010101" pitchFamily="2" charset="-122"/>
              </a:rPr>
              <a:t>The ornamental pillar (Huabiao) is an exquisite structure in ancient Chinese architecture. It is mostly erected in front of bridges, palaces, city walls and tombs as symbols and ornaments. </a:t>
            </a:r>
            <a:endParaRPr>
              <a:ea typeface="宋体" panose="02010600030101010101" pitchFamily="2" charset="-122"/>
            </a:endParaRPr>
          </a:p>
          <a:p>
            <a:pPr indent="457200" algn="just">
              <a:lnSpc>
                <a:spcPct val="150000"/>
              </a:lnSpc>
            </a:pPr>
            <a:r>
              <a:rPr>
                <a:ea typeface="宋体" panose="02010600030101010101" pitchFamily="2" charset="-122"/>
              </a:rPr>
              <a:t> The ornamental pillar emerged in the late period of the primitive society and experienced a long historical evolution. At that time, people set up wooden posts at major crossroads as street signs and called them “huabiao wood” or “huanbiao”. People could also write their criticisms on them. This was a symbol that shows the monarch’s willingness to accept the views of the common people.</a:t>
            </a:r>
            <a:endParaRPr>
              <a:ea typeface="宋体" panose="02010600030101010101" pitchFamily="2" charset="-122"/>
            </a:endParaRPr>
          </a:p>
        </p:txBody>
      </p:sp>
      <p:sp>
        <p:nvSpPr>
          <p:cNvPr id="6" name="文本框 5"/>
          <p:cNvSpPr txBox="1"/>
          <p:nvPr/>
        </p:nvSpPr>
        <p:spPr>
          <a:xfrm>
            <a:off x="3963035" y="1087120"/>
            <a:ext cx="5376545" cy="398780"/>
          </a:xfrm>
          <a:prstGeom prst="rect">
            <a:avLst/>
          </a:prstGeom>
          <a:noFill/>
        </p:spPr>
        <p:txBody>
          <a:bodyPr wrap="square" rtlCol="0">
            <a:spAutoFit/>
          </a:bodyPr>
          <a:p>
            <a:r>
              <a:rPr lang="zh-CN" altLang="en-US" sz="2000" b="1"/>
              <a:t>The Ornamental Pillar in China</a:t>
            </a:r>
            <a:endParaRPr lang="zh-CN" altLang="en-US" sz="2000" b="1"/>
          </a:p>
        </p:txBody>
      </p:sp>
      <p:pic>
        <p:nvPicPr>
          <p:cNvPr id="3" name="图片 2"/>
          <p:cNvPicPr>
            <a:picLocks noChangeAspect="1"/>
          </p:cNvPicPr>
          <p:nvPr/>
        </p:nvPicPr>
        <p:blipFill>
          <a:blip r:embed="rId1"/>
          <a:stretch>
            <a:fillRect/>
          </a:stretch>
        </p:blipFill>
        <p:spPr>
          <a:xfrm>
            <a:off x="8204835" y="767715"/>
            <a:ext cx="3895725" cy="5306060"/>
          </a:xfrm>
          <a:prstGeom prst="rect">
            <a:avLst/>
          </a:prstGeom>
        </p:spPr>
      </p:pic>
    </p:spTree>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372745" y="615950"/>
            <a:ext cx="11378565" cy="4754245"/>
          </a:xfrm>
          <a:prstGeom prst="rect">
            <a:avLst/>
          </a:prstGeom>
          <a:noFill/>
        </p:spPr>
        <p:txBody>
          <a:bodyPr wrap="square" rtlCol="0" anchor="t">
            <a:spAutoFit/>
          </a:bodyPr>
          <a:p>
            <a:pPr algn="just">
              <a:lnSpc>
                <a:spcPct val="150000"/>
              </a:lnSpc>
            </a:pPr>
            <a:r>
              <a:rPr lang="en-US" altLang="zh-CN" sz="1600" noProof="1">
                <a:latin typeface="Times New Roman" panose="02020603050405020304" pitchFamily="18" charset="0"/>
                <a:ea typeface="宋体" panose="02010600030101010101" pitchFamily="2" charset="-122"/>
                <a:cs typeface="+mn-cs"/>
              </a:rPr>
              <a:t>     </a:t>
            </a:r>
            <a:r>
              <a:rPr noProof="1">
                <a:ea typeface="宋体" panose="02010600030101010101" pitchFamily="2" charset="-122"/>
                <a:cs typeface="+mn-cs"/>
              </a:rPr>
              <a:t>Thus it was also called feibangmu (</a:t>
            </a:r>
            <a:r>
              <a:rPr lang="en-US" altLang="zh-CN" sz="2000" b="1" noProof="1">
                <a:solidFill>
                  <a:srgbClr val="2AA2BA"/>
                </a:solidFill>
                <a:ea typeface="宋体" panose="02010600030101010101" pitchFamily="2" charset="-122"/>
                <a:cs typeface="+mn-cs"/>
              </a:rPr>
              <a:t>slander</a:t>
            </a:r>
            <a:r>
              <a:rPr noProof="1">
                <a:ea typeface="宋体" panose="02010600030101010101" pitchFamily="2" charset="-122"/>
                <a:cs typeface="+mn-cs"/>
              </a:rPr>
              <a:t> wood). The word feibang, translated as “slander” in English, just meant to put forward suggestions and recommendations at that time. It did not mean to </a:t>
            </a:r>
            <a:r>
              <a:rPr lang="en-US" altLang="zh-CN" sz="2000" b="1" noProof="1">
                <a:solidFill>
                  <a:srgbClr val="2AA2BA"/>
                </a:solidFill>
                <a:ea typeface="宋体" panose="02010600030101010101" pitchFamily="2" charset="-122"/>
                <a:cs typeface="+mn-cs"/>
              </a:rPr>
              <a:t>defame</a:t>
            </a:r>
            <a:r>
              <a:rPr noProof="1">
                <a:ea typeface="宋体" panose="02010600030101010101" pitchFamily="2" charset="-122"/>
                <a:cs typeface="+mn-cs"/>
              </a:rPr>
              <a:t> as it does now. With time, its function and form gradually changed and developed. It was once abolished during the Qin Dynasty (221–206 B.C.), and though restored in the Han Dynasty (206 B.C.–220 A.D.), its role as “slander wood” decreased while the function as street signs and ornaments gradually increased. It was frequently used in front of imperial palaces, tombs and temples as symbolic architectural ornaments, and as signs on roads, at hubs and ferries and in front of bridges and tombs of both the nobility and populace. In order to make it more enduring, wood was gradually replaced by stone. When it came to the Ming and Qing dynasties, it had fallen into a basic pattern: stone-made, with an exquisitely-carved Xumi base and an eightangled or a round post on it. For emperors, the surface of the post would be carved with flying dragons up and down, and for others, with ordinary and plain-surfaced designs.</a:t>
            </a:r>
            <a:endParaRPr noProof="1">
              <a:ea typeface="宋体" panose="02010600030101010101" pitchFamily="2" charset="-122"/>
              <a:cs typeface="+mn-cs"/>
            </a:endParaRPr>
          </a:p>
        </p:txBody>
      </p:sp>
      <p:cxnSp>
        <p:nvCxnSpPr>
          <p:cNvPr id="10" name="直接连接符 9"/>
          <p:cNvCxnSpPr/>
          <p:nvPr/>
        </p:nvCxnSpPr>
        <p:spPr>
          <a:xfrm>
            <a:off x="372745" y="6061393"/>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372745" y="6177598"/>
            <a:ext cx="5408613"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slander n. 诋毁，口头诽谤</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defame v. 诬蔑，诽谤</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13"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7114"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Three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47115" name="文本框 2"/>
          <p:cNvSpPr txBox="1"/>
          <p:nvPr/>
        </p:nvSpPr>
        <p:spPr>
          <a:xfrm>
            <a:off x="177800" y="1233170"/>
            <a:ext cx="11522075" cy="4338320"/>
          </a:xfrm>
          <a:prstGeom prst="rect">
            <a:avLst/>
          </a:prstGeom>
          <a:noFill/>
          <a:ln w="9525">
            <a:noFill/>
          </a:ln>
        </p:spPr>
        <p:txBody>
          <a:bodyPr wrap="square" anchor="t">
            <a:spAutoFit/>
          </a:bodyPr>
          <a:p>
            <a:pPr algn="just">
              <a:lnSpc>
                <a:spcPct val="150000"/>
              </a:lnSpc>
            </a:pPr>
            <a:r>
              <a:rPr>
                <a:sym typeface="+mn-ea"/>
              </a:rPr>
              <a:t> </a:t>
            </a:r>
            <a:r>
              <a:t>A decorative board was installed across the upper part of the post and a round plate with chains of pearls was placed on the board. At the top of the plate there stood a stone mythological animal called hou. Both in front of and behind Tian’anmen were erected a pair of the ornamental pillars made during the Yongle Period (1403–1422 A.D.) of the Ming Dynasty. The hou on the pair in front of Tian’anmen, facing south, were called “wangjungui”, meaning “awaiting the emperor’s return”. It was supposed that their duty was to watch over the emperor’s behavior when he went on an inspection tour, and to summon him back to attend to state affairs rather than be </a:t>
            </a:r>
            <a:r>
              <a:rPr lang="en-US" altLang="zh-CN" sz="2000" b="1">
                <a:solidFill>
                  <a:srgbClr val="2AA2BA"/>
                </a:solidFill>
              </a:rPr>
              <a:t>infatuated</a:t>
            </a:r>
            <a:r>
              <a:t> with beautiful scenery. The hou on the pair behind Tian’anmen, facing north towards the Forbidden City, were called “wangjunchu”, meaning “awaiting the emperor’s emergence”, which were a symbol to remind the emperor to often go out of the palace to see his people, and not indulge in the </a:t>
            </a:r>
            <a:r>
              <a:rPr lang="en-US" altLang="zh-CN" sz="2000" b="1">
                <a:solidFill>
                  <a:srgbClr val="2AA2BA"/>
                </a:solidFill>
              </a:rPr>
              <a:t>dissipated </a:t>
            </a:r>
            <a:r>
              <a:t>court life.</a:t>
            </a:r>
          </a:p>
        </p:txBody>
      </p:sp>
      <p:cxnSp>
        <p:nvCxnSpPr>
          <p:cNvPr id="10" name="直接连接符 9"/>
          <p:cNvCxnSpPr/>
          <p:nvPr/>
        </p:nvCxnSpPr>
        <p:spPr>
          <a:xfrm>
            <a:off x="177800" y="5614988"/>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77800" y="5781358"/>
            <a:ext cx="5408613"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infatuated adj. 热恋的，着迷的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dissipated adj. 放荡的，花天酒地的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13"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7114"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Three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47115" name="文本框 2"/>
          <p:cNvSpPr txBox="1"/>
          <p:nvPr/>
        </p:nvSpPr>
        <p:spPr>
          <a:xfrm>
            <a:off x="177800" y="1233170"/>
            <a:ext cx="11522075" cy="3876675"/>
          </a:xfrm>
          <a:prstGeom prst="rect">
            <a:avLst/>
          </a:prstGeom>
          <a:noFill/>
          <a:ln w="9525">
            <a:noFill/>
          </a:ln>
        </p:spPr>
        <p:txBody>
          <a:bodyPr wrap="square" anchor="t">
            <a:spAutoFit/>
          </a:bodyPr>
          <a:p>
            <a:pPr algn="just">
              <a:lnSpc>
                <a:spcPct val="150000"/>
              </a:lnSpc>
            </a:pPr>
            <a:r>
              <a:rPr>
                <a:sym typeface="+mn-ea"/>
              </a:rPr>
              <a:t> </a:t>
            </a:r>
            <a:r>
              <a:t>We can often see in some ancient paintings a red-crowned crane standing at the top of the ornamental pillar, such as A Fair in the Qingming Festival of the Song Dynasty and Go Rafting on the Lugou Channel of the Yuan Dynasty, etc. There is a legend about this crane: A man named Ding Lingwei in the Han Dynasty tried to become a </a:t>
            </a:r>
            <a:r>
              <a:rPr lang="en-US" altLang="zh-CN" sz="2000" b="1">
                <a:solidFill>
                  <a:srgbClr val="2AA2BA"/>
                </a:solidFill>
              </a:rPr>
              <a:t>celestial</a:t>
            </a:r>
            <a:r>
              <a:t> in the </a:t>
            </a:r>
            <a:r>
              <a:rPr lang="en-US" altLang="zh-CN" sz="2000" b="1">
                <a:solidFill>
                  <a:srgbClr val="2AA2BA"/>
                </a:solidFill>
              </a:rPr>
              <a:t>bier.</a:t>
            </a:r>
            <a:r>
              <a:t> When he succeeded, he turned himself into a red-crowned crane, and flew back home and stayed at the top of the ornamental pillar in front of the city gate. A youngster tried to shoot the crane. The crane flew to the sky and spoke in human language “There is a crane named Ding Lingwei who left home for a thousand years and now has come back. The city is still as it was before but the people have changed. Why not go to be a celestial and leave piles of tombs behind?” Later this legend was painted on the ornamental pillar.</a:t>
            </a:r>
          </a:p>
        </p:txBody>
      </p:sp>
      <p:cxnSp>
        <p:nvCxnSpPr>
          <p:cNvPr id="10" name="直接连接符 9"/>
          <p:cNvCxnSpPr/>
          <p:nvPr/>
        </p:nvCxnSpPr>
        <p:spPr>
          <a:xfrm>
            <a:off x="177800" y="5614988"/>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77800" y="5781358"/>
            <a:ext cx="5408613"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celestial n. 神仙</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bier n. 棺材</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13"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7114"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Three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47115" name="文本框 2"/>
          <p:cNvSpPr txBox="1"/>
          <p:nvPr/>
        </p:nvSpPr>
        <p:spPr>
          <a:xfrm>
            <a:off x="177800" y="1233170"/>
            <a:ext cx="11522075" cy="2630170"/>
          </a:xfrm>
          <a:prstGeom prst="rect">
            <a:avLst/>
          </a:prstGeom>
          <a:noFill/>
          <a:ln w="9525">
            <a:noFill/>
          </a:ln>
        </p:spPr>
        <p:txBody>
          <a:bodyPr wrap="square" anchor="t">
            <a:spAutoFit/>
          </a:bodyPr>
          <a:p>
            <a:pPr algn="just">
              <a:lnSpc>
                <a:spcPct val="150000"/>
              </a:lnSpc>
            </a:pPr>
            <a:r>
              <a:rPr>
                <a:sym typeface="+mn-ea"/>
              </a:rPr>
              <a:t> </a:t>
            </a:r>
            <a:r>
              <a:t>The ornamental pillar was also used for commemoration. In Hebei Province there is a Yicihui column built in the Nothern Qi Period (550–577 A.D.) in memory of those who died in a peasant uprising. On the column there is a three-thousand-word </a:t>
            </a:r>
            <a:r>
              <a:rPr lang="en-US" altLang="zh-CN" sz="2000" b="1">
                <a:solidFill>
                  <a:srgbClr val="2AA2BA"/>
                </a:solidFill>
              </a:rPr>
              <a:t>eulogy </a:t>
            </a:r>
            <a:r>
              <a:t>describing the whole process of the war. The column has a huge lotus base which was sculptured simply and firmly. Besides, there are three single-caved stone houses at the top of the column with carved ridges, tiles, beams, arches and pillars. They provide important image data for the study of the architecture before the Tang Dynasty.</a:t>
            </a:r>
          </a:p>
        </p:txBody>
      </p:sp>
      <p:cxnSp>
        <p:nvCxnSpPr>
          <p:cNvPr id="10" name="直接连接符 9"/>
          <p:cNvCxnSpPr/>
          <p:nvPr/>
        </p:nvCxnSpPr>
        <p:spPr>
          <a:xfrm>
            <a:off x="177800" y="5614988"/>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77800" y="5781358"/>
            <a:ext cx="5408613"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eulogy n. 颂词</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1"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2"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3"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4"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5"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6"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7"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8"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9" name="文本占位符 5"/>
          <p:cNvSpPr>
            <a:spLocks noGrp="1"/>
          </p:cNvSpPr>
          <p:nvPr>
            <p:ph type="body" sz="quarter" idx="10"/>
          </p:nvPr>
        </p:nvSpPr>
        <p:spPr>
          <a:xfrm>
            <a:off x="1517650" y="10064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1211" name="文本框 2"/>
          <p:cNvSpPr txBox="1"/>
          <p:nvPr/>
        </p:nvSpPr>
        <p:spPr>
          <a:xfrm>
            <a:off x="285750" y="1106170"/>
            <a:ext cx="6948170" cy="5169535"/>
          </a:xfrm>
          <a:prstGeom prst="rect">
            <a:avLst/>
          </a:prstGeom>
          <a:noFill/>
          <a:ln w="9525">
            <a:noFill/>
          </a:ln>
        </p:spPr>
        <p:txBody>
          <a:bodyPr wrap="square" anchor="t">
            <a:spAutoFit/>
          </a:bodyPr>
          <a:p>
            <a:pPr indent="457200" algn="just">
              <a:lnSpc>
                <a:spcPct val="150000"/>
              </a:lnSpc>
            </a:pPr>
            <a:r>
              <a:rPr sz="2000">
                <a:sym typeface="+mn-ea"/>
              </a:rPr>
              <a:t>The decorated archway (“pailou”), also known as “paifang”, or simply called “fang” for short, is a common type of ancient architecture. Being of high artistic value by itself, it also serves as a </a:t>
            </a:r>
            <a:r>
              <a:rPr lang="en-US" altLang="zh-CN" sz="2000" b="1">
                <a:solidFill>
                  <a:srgbClr val="2AA2BA"/>
                </a:solidFill>
                <a:sym typeface="+mn-ea"/>
              </a:rPr>
              <a:t>foil</a:t>
            </a:r>
            <a:r>
              <a:rPr sz="2000">
                <a:sym typeface="+mn-ea"/>
              </a:rPr>
              <a:t> for the group of architecture it belongs to, making it a grander and more magnificent sight.    The decorated archway is a kind of building under the category of gates. According to historical records and archaeological relics, it was inferred that as early as the later period of the primitive society, there were already simple gates at the entrances to villages or dwellings where people inhabited.</a:t>
            </a:r>
            <a:endParaRPr sz="2000">
              <a:sym typeface="+mn-ea"/>
            </a:endParaRPr>
          </a:p>
        </p:txBody>
      </p:sp>
      <p:sp>
        <p:nvSpPr>
          <p:cNvPr id="50178" name="文本框 7"/>
          <p:cNvSpPr txBox="1"/>
          <p:nvPr/>
        </p:nvSpPr>
        <p:spPr>
          <a:xfrm>
            <a:off x="1517650" y="435928"/>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Four</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6" name="文本框 5"/>
          <p:cNvSpPr txBox="1"/>
          <p:nvPr/>
        </p:nvSpPr>
        <p:spPr>
          <a:xfrm>
            <a:off x="4117975" y="867410"/>
            <a:ext cx="5376545" cy="398780"/>
          </a:xfrm>
          <a:prstGeom prst="rect">
            <a:avLst/>
          </a:prstGeom>
          <a:noFill/>
        </p:spPr>
        <p:txBody>
          <a:bodyPr wrap="square" rtlCol="0">
            <a:spAutoFit/>
          </a:bodyPr>
          <a:p>
            <a:r>
              <a:rPr lang="zh-CN" altLang="en-US" sz="2000" b="1"/>
              <a:t>The Decorated Archway in China</a:t>
            </a:r>
            <a:endParaRPr lang="zh-CN" altLang="en-US" sz="2000" b="1"/>
          </a:p>
        </p:txBody>
      </p:sp>
      <p:cxnSp>
        <p:nvCxnSpPr>
          <p:cNvPr id="10" name="直接连接符 9"/>
          <p:cNvCxnSpPr/>
          <p:nvPr/>
        </p:nvCxnSpPr>
        <p:spPr>
          <a:xfrm>
            <a:off x="285750" y="6275388"/>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85750" y="6460808"/>
            <a:ext cx="5408613"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foil n. 陪衬物</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pic>
        <p:nvPicPr>
          <p:cNvPr id="2" name="图片 1"/>
          <p:cNvPicPr>
            <a:picLocks noChangeAspect="1"/>
          </p:cNvPicPr>
          <p:nvPr/>
        </p:nvPicPr>
        <p:blipFill>
          <a:blip r:embed="rId1"/>
          <a:stretch>
            <a:fillRect/>
          </a:stretch>
        </p:blipFill>
        <p:spPr>
          <a:xfrm>
            <a:off x="7454900" y="1597025"/>
            <a:ext cx="4602480" cy="3442335"/>
          </a:xfrm>
          <a:prstGeom prst="rect">
            <a:avLst/>
          </a:prstGeom>
        </p:spPr>
      </p:pic>
    </p:spTree>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1"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2"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3"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4"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5"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6"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7"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8"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9"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1211" name="文本框 2"/>
          <p:cNvSpPr txBox="1"/>
          <p:nvPr/>
        </p:nvSpPr>
        <p:spPr>
          <a:xfrm>
            <a:off x="376555" y="767080"/>
            <a:ext cx="11015980" cy="4292600"/>
          </a:xfrm>
          <a:prstGeom prst="rect">
            <a:avLst/>
          </a:prstGeom>
          <a:noFill/>
          <a:ln w="9525">
            <a:noFill/>
          </a:ln>
        </p:spPr>
        <p:txBody>
          <a:bodyPr wrap="square" anchor="t">
            <a:spAutoFit/>
          </a:bodyPr>
          <a:p>
            <a:pPr algn="just">
              <a:lnSpc>
                <a:spcPct val="150000"/>
              </a:lnSpc>
            </a:pPr>
            <a:r>
              <a:rPr lang="en-US" altLang="zh-CN" sz="1600">
                <a:latin typeface="Times New Roman" panose="02020603050405020304" pitchFamily="18" charset="0"/>
                <a:ea typeface="宋体" panose="02010600030101010101" pitchFamily="2" charset="-122"/>
              </a:rPr>
              <a:t>    </a:t>
            </a:r>
            <a:r>
              <a:rPr>
                <a:ea typeface="宋体" panose="02010600030101010101" pitchFamily="2" charset="-122"/>
              </a:rPr>
              <a:t>With the passage of time, the function of paifang changed from being a gateway to a kind of memorial archway in honor of loyal officials, dutiful sons, women of virtue and men of letters and </a:t>
            </a:r>
            <a:r>
              <a:rPr lang="en-US" altLang="zh-CN" sz="2000" b="1">
                <a:solidFill>
                  <a:srgbClr val="2AA2BA"/>
                </a:solidFill>
                <a:ea typeface="宋体" panose="02010600030101010101" pitchFamily="2" charset="-122"/>
              </a:rPr>
              <a:t>sages.</a:t>
            </a:r>
            <a:r>
              <a:rPr>
                <a:ea typeface="宋体" panose="02010600030101010101" pitchFamily="2" charset="-122"/>
              </a:rPr>
              <a:t> This practice can be traced back to the xiangli system in ancient China. As was recorded in Zhou Li (Ritual of Zhou), in the Zhou Dynasty (1100–256 B.C.), every 25 households formed a “li” (a small village). In the Spring and Autumn and the Warring States periods (770–221 B.C.), as well as in the Qin and Han dynasties (221 B.C.–220 A.D.), there was the lüli system in urban areas, which was called “lifang” in the Sui and Tang dynasties (581–907 A.D.). A lifang was just like a square town, with gates on four or two sides named fang gates. They were much more exquisite than the original ones. It was recorded that if there were good people and good deeds in a lifang, their names and deeds would be written down and posted up on the fang gate.</a:t>
            </a:r>
            <a:endParaRPr>
              <a:ea typeface="宋体" panose="02010600030101010101" pitchFamily="2" charset="-122"/>
            </a:endParaRPr>
          </a:p>
        </p:txBody>
      </p:sp>
      <p:cxnSp>
        <p:nvCxnSpPr>
          <p:cNvPr id="10" name="直接连接符 9"/>
          <p:cNvCxnSpPr/>
          <p:nvPr/>
        </p:nvCxnSpPr>
        <p:spPr>
          <a:xfrm>
            <a:off x="376555" y="5518468"/>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376555" y="5781358"/>
            <a:ext cx="5408613"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sage n. 圣人，智者</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406400" y="679450"/>
            <a:ext cx="11378565" cy="4707890"/>
          </a:xfrm>
          <a:prstGeom prst="rect">
            <a:avLst/>
          </a:prstGeom>
          <a:noFill/>
        </p:spPr>
        <p:txBody>
          <a:bodyPr wrap="square" rtlCol="0" anchor="t">
            <a:spAutoFit/>
          </a:bodyPr>
          <a:p>
            <a:pPr algn="just">
              <a:lnSpc>
                <a:spcPct val="150000"/>
              </a:lnSpc>
            </a:pPr>
            <a:r>
              <a:rPr lang="en-US" altLang="zh-CN" sz="1600" noProof="1">
                <a:latin typeface="Times New Roman" panose="02020603050405020304" pitchFamily="18" charset="0"/>
                <a:ea typeface="宋体" panose="02010600030101010101" pitchFamily="2" charset="-122"/>
                <a:cs typeface="+mn-cs"/>
              </a:rPr>
              <a:t> </a:t>
            </a:r>
            <a:r>
              <a:rPr lang="en-US" altLang="zh-CN" sz="2000" noProof="1">
                <a:latin typeface="Times New Roman" panose="02020603050405020304" pitchFamily="18" charset="0"/>
                <a:ea typeface="宋体" panose="02010600030101010101" pitchFamily="2" charset="-122"/>
                <a:cs typeface="+mn-cs"/>
              </a:rPr>
              <a:t>  </a:t>
            </a:r>
            <a:r>
              <a:rPr sz="2000">
                <a:sym typeface="+mn-ea"/>
              </a:rPr>
              <a:t> As most of the fang gates were made of wood in the Han and Tang dynasties, the posters would not last long. In order to preserve them for a long time, people began to build the gates with bricks and carve the names and deeds on them, changing the fang gate into a kind of archway in recognition of people’s good deeds. Most of the paifang we see today are from the Ming and Qing dynasties (1368–1911 A.D.). There was </a:t>
            </a:r>
            <a:r>
              <a:rPr sz="2000" noProof="1">
                <a:ea typeface="宋体" panose="02010600030101010101" pitchFamily="2" charset="-122"/>
                <a:cs typeface="+mn-cs"/>
              </a:rPr>
              <a:t>also another kind of fang gate known as “black head” and it was called “fayue” in the Han Dynasty. As it was recorded, in ancient times, there used to be two pillars outside the gates of the residences of government officials. The one on the left was called “fa” while the one on the right was called “yue”. They were for the purpose of putting up the account of the officials’ meritorious services. In the book Yingzao Fashi (Rules of Architecture) of the Song Dynasty, there was a diagram illustrating how to make a “black head”.</a:t>
            </a:r>
            <a:endParaRPr sz="2000" noProof="1">
              <a:ea typeface="宋体" panose="02010600030101010101" pitchFamily="2" charset="-122"/>
              <a:cs typeface="+mn-cs"/>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767080"/>
            <a:ext cx="9708515" cy="922020"/>
          </a:xfrm>
          <a:prstGeom prst="rect">
            <a:avLst/>
          </a:prstGeom>
          <a:noFill/>
          <a:ln w="9525">
            <a:noFill/>
          </a:ln>
        </p:spPr>
        <p:txBody>
          <a:bodyPr wrap="square" anchor="t">
            <a:spAutoFit/>
          </a:bodyPr>
          <a:p>
            <a:pPr defTabSz="914400"/>
            <a:r>
              <a:rPr lang="en-US" altLang="zh-CN" b="1">
                <a:solidFill>
                  <a:srgbClr val="2AA2BA"/>
                </a:solidFill>
                <a:latin typeface="Arial" panose="020B0604020202020204" pitchFamily="34" charset="0"/>
                <a:ea typeface="宋体" panose="02010600030101010101" pitchFamily="2" charset="-122"/>
              </a:rPr>
              <a:t>A. Chinese architecture attracts many foreign tourists to China for its unique style, magnificence and multipurpose. Please answer the following questions and share your knowledge about the Chinese architecture with your partners.</a:t>
            </a:r>
            <a:endParaRPr lang="en-US" altLang="zh-CN" b="1">
              <a:solidFill>
                <a:srgbClr val="2AA2BA"/>
              </a:solidFill>
              <a:latin typeface="Arial" panose="020B0604020202020204" pitchFamily="34" charset="0"/>
              <a:ea typeface="宋体" panose="02010600030101010101" pitchFamily="2" charset="-122"/>
            </a:endParaRPr>
          </a:p>
        </p:txBody>
      </p:sp>
      <p:sp>
        <p:nvSpPr>
          <p:cNvPr id="12" name="文本框 11"/>
          <p:cNvSpPr txBox="1"/>
          <p:nvPr/>
        </p:nvSpPr>
        <p:spPr>
          <a:xfrm>
            <a:off x="669925" y="2151380"/>
            <a:ext cx="11522075" cy="922020"/>
          </a:xfrm>
          <a:prstGeom prst="rect">
            <a:avLst/>
          </a:prstGeom>
          <a:noFill/>
        </p:spPr>
        <p:txBody>
          <a:bodyPr wrap="square" rtlCol="0">
            <a:spAutoFit/>
          </a:bodyPr>
          <a:p>
            <a:r>
              <a:rPr lang="zh-CN" altLang="en-US"/>
              <a:t>1. If you are supposed to introduce the masterpiece of palace building in Chinese architecture, will you use Tian’anmen (the Gate of Heavenly Peace) as an example? How much do you know about it?</a:t>
            </a:r>
            <a:endParaRPr lang="zh-CN" altLang="en-US"/>
          </a:p>
          <a:p>
            <a:endParaRPr lang="zh-CN" altLang="en-US"/>
          </a:p>
        </p:txBody>
      </p:sp>
      <p:sp>
        <p:nvSpPr>
          <p:cNvPr id="3" name="文本框 2"/>
          <p:cNvSpPr txBox="1"/>
          <p:nvPr/>
        </p:nvSpPr>
        <p:spPr>
          <a:xfrm>
            <a:off x="669925" y="3827780"/>
            <a:ext cx="10753090" cy="1876425"/>
          </a:xfrm>
          <a:prstGeom prst="rect">
            <a:avLst/>
          </a:prstGeom>
          <a:noFill/>
        </p:spPr>
        <p:txBody>
          <a:bodyPr wrap="square" rtlCol="0">
            <a:spAutoFit/>
          </a:bodyPr>
          <a:p>
            <a:r>
              <a:rPr lang="zh-CN" altLang="en-US" b="1">
                <a:latin typeface="Times New Roman" panose="02020603050405020304" pitchFamily="18" charset="0"/>
              </a:rPr>
              <a:t>参考答案：</a:t>
            </a:r>
            <a:endParaRPr lang="zh-CN" altLang="en-US" b="1">
              <a:latin typeface="Times New Roman" panose="02020603050405020304" pitchFamily="18" charset="0"/>
            </a:endParaRPr>
          </a:p>
          <a:p>
            <a:endParaRPr lang="zh-CN" altLang="en-US">
              <a:solidFill>
                <a:srgbClr val="FF0000"/>
              </a:solidFill>
            </a:endParaRPr>
          </a:p>
          <a:p>
            <a:r>
              <a:rPr lang="zh-CN" altLang="en-US" sz="2000">
                <a:solidFill>
                  <a:srgbClr val="FF0000"/>
                </a:solidFill>
                <a:latin typeface="Times New Roman" panose="02020603050405020304" pitchFamily="18" charset="0"/>
                <a:cs typeface="Times New Roman" panose="02020603050405020304" pitchFamily="18" charset="0"/>
              </a:rPr>
              <a:t>1. Yes, I will introduce Tian’anmen (the Gate of Heavenly Peace) to foreign visitors for its magnificence and unique style. It was built in the Ming Dynasty and had been repaired and maintained later. It is used as an important venue for grand national ceremonies since the founding of the People’s Republic of China.</a:t>
            </a:r>
            <a:endParaRPr lang="zh-CN" altLang="en-US" sz="200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372745" y="615950"/>
            <a:ext cx="11378565" cy="4846320"/>
          </a:xfrm>
          <a:prstGeom prst="rect">
            <a:avLst/>
          </a:prstGeom>
          <a:noFill/>
        </p:spPr>
        <p:txBody>
          <a:bodyPr wrap="square" rtlCol="0" anchor="t">
            <a:spAutoFit/>
          </a:bodyPr>
          <a:p>
            <a:pPr algn="just">
              <a:lnSpc>
                <a:spcPct val="150000"/>
              </a:lnSpc>
            </a:pPr>
            <a:r>
              <a:rPr lang="en-US" altLang="zh-CN" sz="1600" noProof="1">
                <a:latin typeface="Times New Roman" panose="02020603050405020304" pitchFamily="18" charset="0"/>
                <a:ea typeface="宋体" panose="02010600030101010101" pitchFamily="2" charset="-122"/>
                <a:cs typeface="+mn-cs"/>
              </a:rPr>
              <a:t>    </a:t>
            </a:r>
            <a:r>
              <a:rPr sz="2400">
                <a:sym typeface="+mn-ea"/>
              </a:rPr>
              <a:t> </a:t>
            </a:r>
            <a:r>
              <a:rPr sz="1800">
                <a:sym typeface="+mn-ea"/>
              </a:rPr>
              <a:t>There are a great variety of the decorated archways. If classified by their location, there are the decorated archways in front of alleys and lanes, temples and </a:t>
            </a:r>
            <a:r>
              <a:rPr lang="en-US" altLang="zh-CN" sz="2000" b="1">
                <a:solidFill>
                  <a:srgbClr val="2AA2BA"/>
                </a:solidFill>
                <a:sym typeface="+mn-ea"/>
              </a:rPr>
              <a:t>altars, </a:t>
            </a:r>
            <a:r>
              <a:rPr sz="1800">
                <a:sym typeface="+mn-ea"/>
              </a:rPr>
              <a:t>tombs and ancestral halls, bridges and ferries, and gardens and other scenic spots. If classified by the kind of materials, there are wood, brick, stone and glazed ones. If classified by their structural styles, there are those with the pillars’ ends buried in the horizontal part, and those with the pillars getting through it. If classified by the number of arches, there are ones with one arch, two pillars, and one roof; ones with one arch, two pillars, and three roofs; and ones with three arches, four</a:t>
            </a:r>
            <a:endParaRPr sz="1800">
              <a:sym typeface="+mn-ea"/>
            </a:endParaRPr>
          </a:p>
          <a:p>
            <a:pPr algn="just">
              <a:lnSpc>
                <a:spcPct val="150000"/>
              </a:lnSpc>
            </a:pPr>
            <a:r>
              <a:rPr sz="1800">
                <a:sym typeface="+mn-ea"/>
              </a:rPr>
              <a:t>pilars and five roofs, and so on. </a:t>
            </a:r>
            <a:endParaRPr sz="1800">
              <a:sym typeface="+mn-ea"/>
            </a:endParaRPr>
          </a:p>
          <a:p>
            <a:pPr algn="just">
              <a:lnSpc>
                <a:spcPct val="150000"/>
              </a:lnSpc>
            </a:pPr>
            <a:r>
              <a:rPr sz="1800">
                <a:sym typeface="+mn-ea"/>
              </a:rPr>
              <a:t>      Most of the decorated archways in existence are those in front of temples and altars. For example, those in the Temple of Heaven, the Altar to the Sun, the Altar to the Earth and the Altar to the Moon, as well as the Altar to the God of Land and Grain in Beijing. And those in Mount Tai and the Confucius Temple are all extremely exquisite. Among all decorated archways, the earliest and largest is the one at the Ming Tombs in Beijing.</a:t>
            </a:r>
            <a:endParaRPr sz="1800">
              <a:sym typeface="+mn-ea"/>
            </a:endParaRPr>
          </a:p>
        </p:txBody>
      </p:sp>
      <p:cxnSp>
        <p:nvCxnSpPr>
          <p:cNvPr id="10" name="直接连接符 9"/>
          <p:cNvCxnSpPr/>
          <p:nvPr/>
        </p:nvCxnSpPr>
        <p:spPr>
          <a:xfrm>
            <a:off x="372745" y="6119813"/>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372745" y="6294438"/>
            <a:ext cx="5408613"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altar n. 祭坛</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406400" y="679450"/>
            <a:ext cx="11378565" cy="3969385"/>
          </a:xfrm>
          <a:prstGeom prst="rect">
            <a:avLst/>
          </a:prstGeom>
          <a:noFill/>
        </p:spPr>
        <p:txBody>
          <a:bodyPr wrap="square" rtlCol="0" anchor="t">
            <a:spAutoFit/>
          </a:bodyPr>
          <a:p>
            <a:pPr algn="just">
              <a:lnSpc>
                <a:spcPct val="150000"/>
              </a:lnSpc>
            </a:pPr>
            <a:r>
              <a:rPr lang="en-US" altLang="zh-CN" sz="1600" noProof="1">
                <a:latin typeface="Times New Roman" panose="02020603050405020304" pitchFamily="18" charset="0"/>
                <a:ea typeface="宋体" panose="02010600030101010101" pitchFamily="2" charset="-122"/>
                <a:cs typeface="+mn-cs"/>
              </a:rPr>
              <a:t>   </a:t>
            </a:r>
            <a:r>
              <a:rPr sz="2400">
                <a:sym typeface="+mn-ea"/>
              </a:rPr>
              <a:t> </a:t>
            </a:r>
            <a:r>
              <a:rPr sz="1800">
                <a:sym typeface="+mn-ea"/>
              </a:rPr>
              <a:t>It has five arches, six pillars and eleven roofs, all made of white marble, with vividly carved </a:t>
            </a:r>
            <a:r>
              <a:rPr lang="en-US" altLang="zh-CN" sz="2000" b="1">
                <a:solidFill>
                  <a:srgbClr val="2AA2BA"/>
                </a:solidFill>
                <a:sym typeface="+mn-ea"/>
              </a:rPr>
              <a:t>kylin, </a:t>
            </a:r>
            <a:r>
              <a:rPr sz="1800">
                <a:sym typeface="+mn-ea"/>
              </a:rPr>
              <a:t>lions, dragons and sea animals amidst clouds and waves. To the north of the Stone Sculptures at the Ming Tombs, there is another stone fang with three archways. It is called the Gate of the Dragon and Phoenix. On the marble pillars, there are carved pearls over flames, which are the most common and important ornaments on a stone fang. The decorated archways built in front of bridges and ferries not only are a symbol, but also make the surroundings more beautiful, such as the ones known as “Pile of Clouds” and “Heap of Green” in Beihai Park, as well as the one in the Summer Palace. The decorated archways in the scenic spots serve the purpose of showing the entrances, as well as indicating the turning places in the mountains, like Daizongfang, Yitianmen and Ertianmen on Mount Tai.</a:t>
            </a:r>
            <a:endParaRPr sz="1800">
              <a:sym typeface="+mn-ea"/>
            </a:endParaRPr>
          </a:p>
        </p:txBody>
      </p:sp>
      <p:cxnSp>
        <p:nvCxnSpPr>
          <p:cNvPr id="10" name="直接连接符 9"/>
          <p:cNvCxnSpPr/>
          <p:nvPr/>
        </p:nvCxnSpPr>
        <p:spPr>
          <a:xfrm>
            <a:off x="601345" y="5110163"/>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01345" y="5110163"/>
            <a:ext cx="5408613"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kylin n. 麒麟</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180975" y="1270000"/>
            <a:ext cx="11748770" cy="4707890"/>
          </a:xfrm>
          <a:prstGeom prst="rect">
            <a:avLst/>
          </a:prstGeom>
          <a:noFill/>
        </p:spPr>
        <p:txBody>
          <a:bodyPr wrap="square" rtlCol="0" anchor="t">
            <a:spAutoFit/>
          </a:bodyPr>
          <a:p>
            <a:pPr indent="457200" algn="just">
              <a:lnSpc>
                <a:spcPct val="150000"/>
              </a:lnSpc>
            </a:pPr>
            <a:r>
              <a:rPr sz="2000" noProof="1">
                <a:ea typeface="宋体" panose="02010600030101010101" pitchFamily="2" charset="-122"/>
                <a:cs typeface="+mn-cs"/>
              </a:rPr>
              <a:t>Chinese ceramic ware shows a continuous development since imperial times and is one of the most significant forms of Chinese art and ceramics. The first types of ceramics were made during the </a:t>
            </a:r>
            <a:r>
              <a:rPr lang="en-US" altLang="zh-CN" sz="2000" b="1" noProof="1">
                <a:solidFill>
                  <a:srgbClr val="2AA2BA"/>
                </a:solidFill>
                <a:ea typeface="宋体" panose="02010600030101010101" pitchFamily="2" charset="-122"/>
                <a:cs typeface="+mn-cs"/>
              </a:rPr>
              <a:t>palaeolithic </a:t>
            </a:r>
            <a:r>
              <a:rPr sz="2000" noProof="1">
                <a:ea typeface="宋体" panose="02010600030101010101" pitchFamily="2" charset="-122"/>
                <a:cs typeface="+mn-cs"/>
              </a:rPr>
              <a:t>era. Chinese ceramics range from construction materials such as bricks and tiles, to hand-built pottery vessels fired in bonfires or </a:t>
            </a:r>
            <a:r>
              <a:rPr lang="en-US" altLang="zh-CN" sz="2000" b="1" noProof="1">
                <a:solidFill>
                  <a:srgbClr val="2AA2BA"/>
                </a:solidFill>
                <a:ea typeface="宋体" panose="02010600030101010101" pitchFamily="2" charset="-122"/>
                <a:cs typeface="+mn-cs"/>
              </a:rPr>
              <a:t>kilns, </a:t>
            </a:r>
            <a:r>
              <a:rPr sz="2000" noProof="1">
                <a:ea typeface="宋体" panose="02010600030101010101" pitchFamily="2" charset="-122"/>
                <a:cs typeface="+mn-cs"/>
              </a:rPr>
              <a:t>to the sophisticated Chinese porcelain wares made for the imperial court. Porcelain is so identified with china that it is still called “china” in everyday English usage.</a:t>
            </a:r>
            <a:endParaRPr sz="2000" noProof="1">
              <a:ea typeface="宋体" panose="02010600030101010101" pitchFamily="2" charset="-122"/>
              <a:cs typeface="+mn-cs"/>
            </a:endParaRPr>
          </a:p>
          <a:p>
            <a:pPr indent="457200" algn="just">
              <a:lnSpc>
                <a:spcPct val="150000"/>
              </a:lnSpc>
            </a:pPr>
            <a:r>
              <a:rPr sz="2000" noProof="1">
                <a:ea typeface="宋体" panose="02010600030101010101" pitchFamily="2" charset="-122"/>
                <a:cs typeface="+mn-cs"/>
              </a:rPr>
              <a:t>Most later Chinese ceramics, even of the finest quality, were made on an industrial scale, thus few names of individual potters were recorded. Many of the most renowned workshops were owned by or reserved for the Emperor, and large quantities of ceramics were exported as diplomatic gifts or for trade from an early date.</a:t>
            </a:r>
            <a:endParaRPr sz="2000" noProof="1">
              <a:ea typeface="宋体" panose="02010600030101010101" pitchFamily="2" charset="-122"/>
              <a:cs typeface="+mn-cs"/>
            </a:endParaRPr>
          </a:p>
        </p:txBody>
      </p:sp>
      <p:cxnSp>
        <p:nvCxnSpPr>
          <p:cNvPr id="10" name="直接连接符 9"/>
          <p:cNvCxnSpPr/>
          <p:nvPr/>
        </p:nvCxnSpPr>
        <p:spPr>
          <a:xfrm>
            <a:off x="180975" y="598678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80975" y="5986780"/>
            <a:ext cx="5408613" cy="521970"/>
          </a:xfrm>
          <a:prstGeom prst="rect">
            <a:avLst/>
          </a:prstGeom>
          <a:noFill/>
        </p:spPr>
        <p:txBody>
          <a:bodyPr wrap="square" rtlCol="0" anchor="t">
            <a:spAutoFit/>
          </a:bodyPr>
          <a:p>
            <a:r>
              <a:rPr lang="zh-CN" altLang="en-US" sz="1400" noProof="1">
                <a:solidFill>
                  <a:schemeClr val="accent4">
                    <a:lumMod val="50000"/>
                  </a:schemeClr>
                </a:solidFill>
              </a:rPr>
              <a:t>palaeolithic adj. 旧石器时代的</a:t>
            </a:r>
            <a:endParaRPr lang="zh-CN" altLang="en-US" sz="1400" noProof="1">
              <a:solidFill>
                <a:schemeClr val="accent4">
                  <a:lumMod val="50000"/>
                </a:schemeClr>
              </a:solidFill>
            </a:endParaRPr>
          </a:p>
          <a:p>
            <a:r>
              <a:rPr lang="zh-CN" altLang="en-US" sz="1400" noProof="1">
                <a:solidFill>
                  <a:schemeClr val="accent4">
                    <a:lumMod val="50000"/>
                  </a:schemeClr>
                </a:solidFill>
              </a:rPr>
              <a:t>kiln n. 窑</a:t>
            </a:r>
            <a:endParaRPr lang="zh-CN" altLang="en-US" sz="1400" noProof="1">
              <a:solidFill>
                <a:schemeClr val="accent4">
                  <a:lumMod val="50000"/>
                </a:schemeClr>
              </a:solidFill>
            </a:endParaRPr>
          </a:p>
        </p:txBody>
      </p:sp>
      <p:sp>
        <p:nvSpPr>
          <p:cNvPr id="53253" name="文本框 7"/>
          <p:cNvSpPr txBox="1"/>
          <p:nvPr/>
        </p:nvSpPr>
        <p:spPr>
          <a:xfrm>
            <a:off x="180975" y="439738"/>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6" name="文本框 5"/>
          <p:cNvSpPr txBox="1"/>
          <p:nvPr/>
        </p:nvSpPr>
        <p:spPr>
          <a:xfrm>
            <a:off x="3665220" y="676275"/>
            <a:ext cx="6701155" cy="398780"/>
          </a:xfrm>
          <a:prstGeom prst="rect">
            <a:avLst/>
          </a:prstGeom>
          <a:noFill/>
        </p:spPr>
        <p:txBody>
          <a:bodyPr wrap="square" rtlCol="0">
            <a:spAutoFit/>
          </a:bodyPr>
          <a:p>
            <a:r>
              <a:rPr lang="zh-CN" altLang="en-US" sz="2000" b="1"/>
              <a:t>Chinese Ceramics</a:t>
            </a:r>
            <a:endParaRPr lang="zh-CN" altLang="en-US" sz="2000" b="1"/>
          </a:p>
        </p:txBody>
      </p:sp>
    </p:spTree>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498600" y="11207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 name="文本框 2"/>
          <p:cNvSpPr txBox="1"/>
          <p:nvPr/>
        </p:nvSpPr>
        <p:spPr>
          <a:xfrm>
            <a:off x="598805" y="642620"/>
            <a:ext cx="10821035" cy="1938020"/>
          </a:xfrm>
          <a:prstGeom prst="rect">
            <a:avLst/>
          </a:prstGeom>
          <a:noFill/>
        </p:spPr>
        <p:txBody>
          <a:bodyPr wrap="square" rtlCol="0" anchor="t">
            <a:spAutoFit/>
          </a:bodyPr>
          <a:p>
            <a:pPr indent="457200" algn="just">
              <a:lnSpc>
                <a:spcPct val="150000"/>
              </a:lnSpc>
            </a:pPr>
            <a:r>
              <a:rPr sz="2000" b="1" noProof="1">
                <a:ea typeface="宋体" panose="02010600030101010101" pitchFamily="2" charset="-122"/>
                <a:cs typeface="+mn-cs"/>
              </a:rPr>
              <a:t>Terminology and categories</a:t>
            </a:r>
            <a:endParaRPr sz="2000" b="1" noProof="1">
              <a:ea typeface="宋体" panose="02010600030101010101" pitchFamily="2" charset="-122"/>
              <a:cs typeface="+mn-cs"/>
            </a:endParaRPr>
          </a:p>
          <a:p>
            <a:pPr indent="457200" algn="just">
              <a:lnSpc>
                <a:spcPct val="150000"/>
              </a:lnSpc>
            </a:pPr>
            <a:r>
              <a:rPr sz="2000" noProof="1">
                <a:ea typeface="宋体" panose="02010600030101010101" pitchFamily="2" charset="-122"/>
                <a:cs typeface="+mn-cs"/>
              </a:rPr>
              <a:t>The Chinese tradition recognizes two primary categories of ceramics, high-fired (cí 瓷) and low-fired (táo 陶). The Erya defined porcelain as “fine, compact pottery”. Chinese ceramic wares can also be classified as being either northern or southern.</a:t>
            </a:r>
            <a:endParaRPr sz="2000" noProof="1">
              <a:ea typeface="宋体" panose="02010600030101010101" pitchFamily="2" charset="-122"/>
              <a:cs typeface="+mn-cs"/>
            </a:endParaRPr>
          </a:p>
        </p:txBody>
      </p:sp>
      <p:pic>
        <p:nvPicPr>
          <p:cNvPr id="2" name="图片 1"/>
          <p:cNvPicPr>
            <a:picLocks noChangeAspect="1"/>
          </p:cNvPicPr>
          <p:nvPr/>
        </p:nvPicPr>
        <p:blipFill>
          <a:blip r:embed="rId1"/>
          <a:stretch>
            <a:fillRect/>
          </a:stretch>
        </p:blipFill>
        <p:spPr>
          <a:xfrm>
            <a:off x="957580" y="3251200"/>
            <a:ext cx="4968240" cy="2781300"/>
          </a:xfrm>
          <a:prstGeom prst="rect">
            <a:avLst/>
          </a:prstGeom>
        </p:spPr>
      </p:pic>
      <p:pic>
        <p:nvPicPr>
          <p:cNvPr id="4" name="图片 3"/>
          <p:cNvPicPr>
            <a:picLocks noChangeAspect="1"/>
          </p:cNvPicPr>
          <p:nvPr/>
        </p:nvPicPr>
        <p:blipFill>
          <a:blip r:embed="rId2"/>
          <a:stretch>
            <a:fillRect/>
          </a:stretch>
        </p:blipFill>
        <p:spPr>
          <a:xfrm>
            <a:off x="8450580" y="2257425"/>
            <a:ext cx="2813685" cy="4184015"/>
          </a:xfrm>
          <a:prstGeom prst="rect">
            <a:avLst/>
          </a:prstGeom>
        </p:spPr>
      </p:pic>
    </p:spTree>
  </p:cSld>
  <p:clrMapOvr>
    <a:masterClrMapping/>
  </p:clrMapOvr>
  <p:transition spd="med">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498600" y="11207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 name="文本框 2"/>
          <p:cNvSpPr txBox="1"/>
          <p:nvPr/>
        </p:nvSpPr>
        <p:spPr>
          <a:xfrm>
            <a:off x="598805" y="642620"/>
            <a:ext cx="10821035" cy="4707890"/>
          </a:xfrm>
          <a:prstGeom prst="rect">
            <a:avLst/>
          </a:prstGeom>
          <a:noFill/>
        </p:spPr>
        <p:txBody>
          <a:bodyPr wrap="square" rtlCol="0" anchor="t">
            <a:spAutoFit/>
          </a:bodyPr>
          <a:p>
            <a:pPr indent="457200" algn="just">
              <a:lnSpc>
                <a:spcPct val="150000"/>
              </a:lnSpc>
            </a:pPr>
            <a:r>
              <a:rPr sz="2000" noProof="1">
                <a:ea typeface="宋体" panose="02010600030101010101" pitchFamily="2" charset="-122"/>
                <a:cs typeface="+mn-cs"/>
              </a:rPr>
              <a:t>The name “china” came from the </a:t>
            </a:r>
            <a:r>
              <a:rPr lang="en-US" altLang="zh-CN" sz="2000" b="1" noProof="1">
                <a:solidFill>
                  <a:srgbClr val="2AA2BA"/>
                </a:solidFill>
                <a:ea typeface="宋体" panose="02010600030101010101" pitchFamily="2" charset="-122"/>
                <a:cs typeface="+mn-cs"/>
              </a:rPr>
              <a:t>transliteration </a:t>
            </a:r>
            <a:r>
              <a:rPr sz="2000" noProof="1">
                <a:ea typeface="宋体" panose="02010600030101010101" pitchFamily="2" charset="-122"/>
                <a:cs typeface="+mn-cs"/>
              </a:rPr>
              <a:t>of Changnan, which was the old name for the porcelain town of today’s Jingdezhen (Jingde Town). During the Tang Dynasty (618–907 A.D.), people combined the advantages of </a:t>
            </a:r>
            <a:r>
              <a:rPr lang="en-US" altLang="zh-CN" sz="2000" b="1" noProof="1">
                <a:solidFill>
                  <a:srgbClr val="2AA2BA"/>
                </a:solidFill>
                <a:ea typeface="宋体" panose="02010600030101010101" pitchFamily="2" charset="-122"/>
                <a:cs typeface="+mn-cs"/>
              </a:rPr>
              <a:t>celadon</a:t>
            </a:r>
            <a:r>
              <a:rPr sz="2000" noProof="1">
                <a:ea typeface="宋体" panose="02010600030101010101" pitchFamily="2" charset="-122"/>
                <a:cs typeface="+mn-cs"/>
              </a:rPr>
              <a:t> from the southern Yue kiln and white porcelains from the northern Xing kiln with the high-quality earth of the Gaoling Mountain in Changnan Town to produce a kind of white and green porcelain. This porcelain was smooth and bright, and hence earned another name of artificial jade.</a:t>
            </a:r>
            <a:endParaRPr sz="2000" noProof="1">
              <a:ea typeface="宋体" panose="02010600030101010101" pitchFamily="2" charset="-122"/>
              <a:cs typeface="+mn-cs"/>
            </a:endParaRPr>
          </a:p>
          <a:p>
            <a:pPr indent="457200" algn="just">
              <a:lnSpc>
                <a:spcPct val="150000"/>
              </a:lnSpc>
            </a:pPr>
            <a:r>
              <a:rPr sz="2000" b="1" noProof="1">
                <a:ea typeface="宋体" panose="02010600030101010101" pitchFamily="2" charset="-122"/>
                <a:cs typeface="+mn-cs"/>
              </a:rPr>
              <a:t>Materials</a:t>
            </a:r>
            <a:endParaRPr sz="2000" b="1" noProof="1">
              <a:ea typeface="宋体" panose="02010600030101010101" pitchFamily="2" charset="-122"/>
              <a:cs typeface="+mn-cs"/>
            </a:endParaRPr>
          </a:p>
          <a:p>
            <a:pPr indent="457200" algn="just">
              <a:lnSpc>
                <a:spcPct val="150000"/>
              </a:lnSpc>
            </a:pPr>
            <a:r>
              <a:rPr sz="2000" noProof="1">
                <a:ea typeface="宋体" panose="02010600030101010101" pitchFamily="2" charset="-122"/>
                <a:cs typeface="+mn-cs"/>
              </a:rPr>
              <a:t>Chinese porcelain is mainly made by a combination of the following materials:</a:t>
            </a:r>
            <a:endParaRPr sz="2000" noProof="1">
              <a:ea typeface="宋体" panose="02010600030101010101" pitchFamily="2" charset="-122"/>
              <a:cs typeface="+mn-cs"/>
            </a:endParaRPr>
          </a:p>
          <a:p>
            <a:pPr indent="457200" algn="just">
              <a:lnSpc>
                <a:spcPct val="150000"/>
              </a:lnSpc>
            </a:pPr>
            <a:r>
              <a:rPr lang="en-US" altLang="zh-CN" sz="2000" b="1" noProof="1">
                <a:solidFill>
                  <a:srgbClr val="2AA2BA"/>
                </a:solidFill>
                <a:ea typeface="宋体" panose="02010600030101010101" pitchFamily="2" charset="-122"/>
                <a:cs typeface="+mn-cs"/>
              </a:rPr>
              <a:t>Kaolin</a:t>
            </a:r>
            <a:r>
              <a:rPr sz="2000" noProof="1">
                <a:ea typeface="宋体" panose="02010600030101010101" pitchFamily="2" charset="-122"/>
                <a:cs typeface="+mn-cs"/>
              </a:rPr>
              <a:t> — essential ingredient composed largely of the clay mineral.</a:t>
            </a:r>
            <a:endParaRPr sz="2000" noProof="1">
              <a:ea typeface="宋体" panose="02010600030101010101" pitchFamily="2" charset="-122"/>
              <a:cs typeface="+mn-cs"/>
            </a:endParaRPr>
          </a:p>
          <a:p>
            <a:pPr indent="457200" algn="just">
              <a:lnSpc>
                <a:spcPct val="150000"/>
              </a:lnSpc>
            </a:pPr>
            <a:endParaRPr sz="2000" noProof="1">
              <a:ea typeface="宋体" panose="02010600030101010101" pitchFamily="2" charset="-122"/>
              <a:cs typeface="+mn-cs"/>
            </a:endParaRPr>
          </a:p>
        </p:txBody>
      </p:sp>
      <p:sp>
        <p:nvSpPr>
          <p:cNvPr id="11" name="文本框 10"/>
          <p:cNvSpPr txBox="1"/>
          <p:nvPr/>
        </p:nvSpPr>
        <p:spPr>
          <a:xfrm>
            <a:off x="516255" y="5350510"/>
            <a:ext cx="9629775" cy="9531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transliteration n. 音译</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celadon n. 青瓷器</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kaolin n. 高岭土，瓷土</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516255" y="528574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498600" y="11207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 name="文本框 2"/>
          <p:cNvSpPr txBox="1"/>
          <p:nvPr/>
        </p:nvSpPr>
        <p:spPr>
          <a:xfrm>
            <a:off x="598805" y="642620"/>
            <a:ext cx="10821035" cy="4707890"/>
          </a:xfrm>
          <a:prstGeom prst="rect">
            <a:avLst/>
          </a:prstGeom>
          <a:noFill/>
        </p:spPr>
        <p:txBody>
          <a:bodyPr wrap="square" rtlCol="0" anchor="t">
            <a:spAutoFit/>
          </a:bodyPr>
          <a:p>
            <a:pPr indent="457200" algn="just">
              <a:lnSpc>
                <a:spcPct val="150000"/>
              </a:lnSpc>
            </a:pPr>
            <a:r>
              <a:rPr sz="2000" noProof="1">
                <a:ea typeface="宋体" panose="02010600030101010101" pitchFamily="2" charset="-122"/>
                <a:cs typeface="+mn-cs"/>
              </a:rPr>
              <a:t>Pottery stone — decomposed </a:t>
            </a:r>
            <a:r>
              <a:rPr lang="en-US" altLang="zh-CN" sz="2000" b="1" noProof="1">
                <a:solidFill>
                  <a:srgbClr val="2AA2BA"/>
                </a:solidFill>
                <a:ea typeface="宋体" panose="02010600030101010101" pitchFamily="2" charset="-122"/>
                <a:cs typeface="+mn-cs"/>
              </a:rPr>
              <a:t>micaceous</a:t>
            </a:r>
            <a:r>
              <a:rPr sz="2000" noProof="1">
                <a:ea typeface="宋体" panose="02010600030101010101" pitchFamily="2" charset="-122"/>
                <a:cs typeface="+mn-cs"/>
              </a:rPr>
              <a:t> or </a:t>
            </a:r>
            <a:r>
              <a:rPr lang="en-US" altLang="zh-CN" sz="2000" b="1" noProof="1">
                <a:solidFill>
                  <a:srgbClr val="2AA2BA"/>
                </a:solidFill>
                <a:ea typeface="宋体" panose="02010600030101010101" pitchFamily="2" charset="-122"/>
                <a:cs typeface="+mn-cs"/>
              </a:rPr>
              <a:t>feldspar </a:t>
            </a:r>
            <a:r>
              <a:rPr sz="2000" noProof="1">
                <a:ea typeface="宋体" panose="02010600030101010101" pitchFamily="2" charset="-122"/>
                <a:cs typeface="+mn-cs"/>
              </a:rPr>
              <a:t>rocks, historically also known as </a:t>
            </a:r>
            <a:r>
              <a:rPr lang="en-US" altLang="zh-CN" sz="2000" b="1" noProof="1">
                <a:solidFill>
                  <a:srgbClr val="2AA2BA"/>
                </a:solidFill>
                <a:ea typeface="宋体" panose="02010600030101010101" pitchFamily="2" charset="-122"/>
                <a:cs typeface="+mn-cs"/>
              </a:rPr>
              <a:t>petunse.</a:t>
            </a:r>
            <a:endParaRPr lang="en-US" altLang="zh-CN" sz="2000" b="1" noProof="1">
              <a:solidFill>
                <a:srgbClr val="2AA2BA"/>
              </a:solidFill>
              <a:ea typeface="宋体" panose="02010600030101010101" pitchFamily="2" charset="-122"/>
              <a:cs typeface="+mn-cs"/>
            </a:endParaRPr>
          </a:p>
          <a:p>
            <a:pPr indent="457200" algn="just">
              <a:lnSpc>
                <a:spcPct val="150000"/>
              </a:lnSpc>
            </a:pPr>
            <a:r>
              <a:rPr sz="2000" noProof="1">
                <a:ea typeface="宋体" panose="02010600030101010101" pitchFamily="2" charset="-122"/>
                <a:cs typeface="+mn-cs"/>
              </a:rPr>
              <a:t>Feldspar</a:t>
            </a:r>
            <a:endParaRPr sz="2000" noProof="1">
              <a:ea typeface="宋体" panose="02010600030101010101" pitchFamily="2" charset="-122"/>
              <a:cs typeface="+mn-cs"/>
            </a:endParaRPr>
          </a:p>
          <a:p>
            <a:pPr indent="457200" algn="just">
              <a:lnSpc>
                <a:spcPct val="150000"/>
              </a:lnSpc>
            </a:pPr>
            <a:r>
              <a:rPr lang="en-US" altLang="zh-CN" sz="2000" b="1" noProof="1">
                <a:solidFill>
                  <a:srgbClr val="2AA2BA"/>
                </a:solidFill>
                <a:ea typeface="宋体" panose="02010600030101010101" pitchFamily="2" charset="-122"/>
                <a:cs typeface="+mn-cs"/>
              </a:rPr>
              <a:t>Quartz</a:t>
            </a:r>
            <a:endParaRPr sz="2000" noProof="1">
              <a:ea typeface="宋体" panose="02010600030101010101" pitchFamily="2" charset="-122"/>
              <a:cs typeface="+mn-cs"/>
            </a:endParaRPr>
          </a:p>
          <a:p>
            <a:pPr indent="457200" algn="just">
              <a:lnSpc>
                <a:spcPct val="150000"/>
              </a:lnSpc>
            </a:pPr>
            <a:r>
              <a:rPr sz="2000" b="1" noProof="1">
                <a:ea typeface="宋体" panose="02010600030101010101" pitchFamily="2" charset="-122"/>
                <a:cs typeface="+mn-cs"/>
              </a:rPr>
              <a:t>Technical developments</a:t>
            </a:r>
            <a:endParaRPr sz="2000" b="1" noProof="1">
              <a:ea typeface="宋体" panose="02010600030101010101" pitchFamily="2" charset="-122"/>
              <a:cs typeface="+mn-cs"/>
            </a:endParaRPr>
          </a:p>
          <a:p>
            <a:pPr indent="457200" algn="just">
              <a:lnSpc>
                <a:spcPct val="150000"/>
              </a:lnSpc>
            </a:pPr>
            <a:r>
              <a:rPr sz="2000" noProof="1">
                <a:ea typeface="宋体" panose="02010600030101010101" pitchFamily="2" charset="-122"/>
                <a:cs typeface="+mn-cs"/>
              </a:rPr>
              <a:t>In the context of Chinese ceramics, the term porcelain lacks a universally accepted definition. This in turn has led to confusion about when the first Chinese porcelain was made. Claims have been made for the late Eastern Han Dynasty (100–200 A.D.), the Three Kingdoms period (220–280 A.D.), the Six Dynasties period (220–589 A.D.), and the Tang Dynasty (618–906 A.D.).</a:t>
            </a:r>
            <a:endParaRPr sz="2000" noProof="1">
              <a:ea typeface="宋体" panose="02010600030101010101" pitchFamily="2" charset="-122"/>
              <a:cs typeface="+mn-cs"/>
            </a:endParaRPr>
          </a:p>
        </p:txBody>
      </p:sp>
      <p:sp>
        <p:nvSpPr>
          <p:cNvPr id="11" name="文本框 10"/>
          <p:cNvSpPr txBox="1"/>
          <p:nvPr/>
        </p:nvSpPr>
        <p:spPr>
          <a:xfrm>
            <a:off x="598805" y="5781675"/>
            <a:ext cx="9629775" cy="9531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micaceous adj. 云母的，含云母的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feldspar n. 长石</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petunsen n. 白墩子（一种精炼的白瓷土；做成墩状以便运输）</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quartz n. 石英</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676275" y="565658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498600" y="11207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 name="文本框 2"/>
          <p:cNvSpPr txBox="1"/>
          <p:nvPr/>
        </p:nvSpPr>
        <p:spPr>
          <a:xfrm>
            <a:off x="598805" y="642620"/>
            <a:ext cx="11209655" cy="3784600"/>
          </a:xfrm>
          <a:prstGeom prst="rect">
            <a:avLst/>
          </a:prstGeom>
          <a:noFill/>
        </p:spPr>
        <p:txBody>
          <a:bodyPr wrap="square" rtlCol="0" anchor="t">
            <a:spAutoFit/>
          </a:bodyPr>
          <a:p>
            <a:pPr indent="457200" algn="just">
              <a:lnSpc>
                <a:spcPct val="150000"/>
              </a:lnSpc>
            </a:pPr>
            <a:r>
              <a:rPr sz="2000" b="1" noProof="1">
                <a:ea typeface="宋体" panose="02010600030101010101" pitchFamily="2" charset="-122"/>
                <a:cs typeface="+mn-cs"/>
              </a:rPr>
              <a:t>Early wares</a:t>
            </a:r>
            <a:endParaRPr sz="2000" noProof="1">
              <a:ea typeface="宋体" panose="02010600030101010101" pitchFamily="2" charset="-122"/>
              <a:cs typeface="+mn-cs"/>
            </a:endParaRPr>
          </a:p>
          <a:p>
            <a:pPr indent="457200" algn="just">
              <a:lnSpc>
                <a:spcPct val="150000"/>
              </a:lnSpc>
            </a:pPr>
            <a:r>
              <a:rPr sz="2000" noProof="1">
                <a:ea typeface="宋体" panose="02010600030101010101" pitchFamily="2" charset="-122"/>
                <a:cs typeface="+mn-cs"/>
              </a:rPr>
              <a:t>The proceedings of the National Academy of Sciences reported that pottery that dates back to 17,000–18,000 years ago in the Yuchanyan Cave in southern China has been found. According to Science, pottery dating from 20,000 years ago was also found at the Xianrendong Cave site, in Jiangxi Province. Some scholars suggest that the earliest pottery in China is associated with hunter-gatherers who started domesticating plant seeds and became more </a:t>
            </a:r>
            <a:r>
              <a:rPr lang="en-US" altLang="zh-CN" sz="2000" b="1" noProof="1">
                <a:solidFill>
                  <a:srgbClr val="2AA2BA"/>
                </a:solidFill>
                <a:ea typeface="宋体" panose="02010600030101010101" pitchFamily="2" charset="-122"/>
                <a:cs typeface="+mn-cs"/>
              </a:rPr>
              <a:t>sedentary </a:t>
            </a:r>
            <a:r>
              <a:rPr sz="2000" noProof="1">
                <a:ea typeface="宋体" panose="02010600030101010101" pitchFamily="2" charset="-122"/>
                <a:cs typeface="+mn-cs"/>
              </a:rPr>
              <a:t>rather than mobile.</a:t>
            </a:r>
            <a:endParaRPr sz="2000" noProof="1">
              <a:ea typeface="宋体" panose="02010600030101010101" pitchFamily="2" charset="-122"/>
              <a:cs typeface="+mn-cs"/>
            </a:endParaRPr>
          </a:p>
          <a:p>
            <a:pPr indent="457200" algn="just">
              <a:lnSpc>
                <a:spcPct val="150000"/>
              </a:lnSpc>
            </a:pPr>
            <a:endParaRPr sz="2000" noProof="1">
              <a:ea typeface="宋体" panose="02010600030101010101" pitchFamily="2" charset="-122"/>
              <a:cs typeface="+mn-cs"/>
            </a:endParaRPr>
          </a:p>
        </p:txBody>
      </p:sp>
      <p:sp>
        <p:nvSpPr>
          <p:cNvPr id="11" name="文本框 10"/>
          <p:cNvSpPr txBox="1"/>
          <p:nvPr/>
        </p:nvSpPr>
        <p:spPr>
          <a:xfrm>
            <a:off x="676275" y="5928995"/>
            <a:ext cx="9629775"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sedentary adj. 坐着的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676275" y="581215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498600" y="11207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 name="文本框 2"/>
          <p:cNvSpPr txBox="1"/>
          <p:nvPr/>
        </p:nvSpPr>
        <p:spPr>
          <a:xfrm>
            <a:off x="541020" y="1005205"/>
            <a:ext cx="6327775" cy="3784600"/>
          </a:xfrm>
          <a:prstGeom prst="rect">
            <a:avLst/>
          </a:prstGeom>
          <a:noFill/>
        </p:spPr>
        <p:txBody>
          <a:bodyPr wrap="square" rtlCol="0" anchor="t">
            <a:spAutoFit/>
          </a:bodyPr>
          <a:p>
            <a:pPr indent="457200" algn="just">
              <a:lnSpc>
                <a:spcPct val="150000"/>
              </a:lnSpc>
            </a:pPr>
            <a:r>
              <a:rPr sz="2000">
                <a:sym typeface="+mn-ea"/>
              </a:rPr>
              <a:t>Han Dynasty (202 B.C.–220 A.D.)</a:t>
            </a:r>
            <a:endParaRPr sz="2000" noProof="1">
              <a:ea typeface="宋体" panose="02010600030101010101" pitchFamily="2" charset="-122"/>
              <a:cs typeface="+mn-cs"/>
            </a:endParaRPr>
          </a:p>
          <a:p>
            <a:pPr indent="457200" algn="just">
              <a:lnSpc>
                <a:spcPct val="150000"/>
              </a:lnSpc>
            </a:pPr>
            <a:r>
              <a:rPr sz="2000">
                <a:sym typeface="+mn-ea"/>
              </a:rPr>
              <a:t>Some experts believe the first true porcelain was made in Zhejiang Province during the Eastern Han Dynasty. According to the </a:t>
            </a:r>
            <a:r>
              <a:rPr lang="en-US" altLang="zh-CN" sz="2000" b="1">
                <a:solidFill>
                  <a:srgbClr val="2AA2BA"/>
                </a:solidFill>
                <a:sym typeface="+mn-ea"/>
              </a:rPr>
              <a:t>shards</a:t>
            </a:r>
            <a:r>
              <a:rPr sz="2000">
                <a:sym typeface="+mn-ea"/>
              </a:rPr>
              <a:t> recovered from archaeological Eastern Han kiln sites, the ceramics were made at high temperatures. The firing temperature may range from 1,260 to 1,300 °C (2,300 to 2,370 °F).</a:t>
            </a:r>
            <a:endParaRPr sz="2000" noProof="1">
              <a:ea typeface="宋体" panose="02010600030101010101" pitchFamily="2" charset="-122"/>
              <a:cs typeface="+mn-cs"/>
            </a:endParaRPr>
          </a:p>
        </p:txBody>
      </p:sp>
      <p:sp>
        <p:nvSpPr>
          <p:cNvPr id="11" name="文本框 10"/>
          <p:cNvSpPr txBox="1"/>
          <p:nvPr/>
        </p:nvSpPr>
        <p:spPr>
          <a:xfrm>
            <a:off x="676275" y="5928995"/>
            <a:ext cx="9629775"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shard n. （玻璃、金属等的）碎片</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676275" y="581215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7675880" y="642620"/>
            <a:ext cx="4117975" cy="5674360"/>
          </a:xfrm>
          <a:prstGeom prst="rect">
            <a:avLst/>
          </a:prstGeom>
        </p:spPr>
      </p:pic>
    </p:spTree>
  </p:cSld>
  <p:clrMapOvr>
    <a:masterClrMapping/>
  </p:clrMapOvr>
  <p:transition spd="med">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498600" y="11207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 name="文本框 2"/>
          <p:cNvSpPr txBox="1"/>
          <p:nvPr/>
        </p:nvSpPr>
        <p:spPr>
          <a:xfrm>
            <a:off x="598805" y="642620"/>
            <a:ext cx="10821035" cy="4246245"/>
          </a:xfrm>
          <a:prstGeom prst="rect">
            <a:avLst/>
          </a:prstGeom>
          <a:noFill/>
        </p:spPr>
        <p:txBody>
          <a:bodyPr wrap="square" rtlCol="0" anchor="t">
            <a:spAutoFit/>
          </a:bodyPr>
          <a:p>
            <a:pPr indent="457200" algn="just">
              <a:lnSpc>
                <a:spcPct val="150000"/>
              </a:lnSpc>
            </a:pPr>
            <a:r>
              <a:rPr sz="2000" noProof="1">
                <a:ea typeface="宋体" panose="02010600030101010101" pitchFamily="2" charset="-122"/>
                <a:cs typeface="+mn-cs"/>
              </a:rPr>
              <a:t>The late Han years saw the early development of the peculiar art form of hunping, or “soul jar”: a funerary jar whose top was decorated by a sculptural composition. This type of vessels became widespread during the following Jin Dynasty and the Six Dynasties.</a:t>
            </a:r>
            <a:endParaRPr sz="2000" noProof="1">
              <a:ea typeface="宋体" panose="02010600030101010101" pitchFamily="2" charset="-122"/>
              <a:cs typeface="+mn-cs"/>
            </a:endParaRPr>
          </a:p>
          <a:p>
            <a:pPr indent="457200" algn="just">
              <a:lnSpc>
                <a:spcPct val="150000"/>
              </a:lnSpc>
            </a:pPr>
            <a:r>
              <a:rPr sz="2000" b="1" noProof="1">
                <a:ea typeface="宋体" panose="02010600030101010101" pitchFamily="2" charset="-122"/>
                <a:cs typeface="+mn-cs"/>
              </a:rPr>
              <a:t>Sui and Tang dynasties (581–907 A.D.)</a:t>
            </a:r>
            <a:endParaRPr sz="2000" b="1" noProof="1">
              <a:ea typeface="宋体" panose="02010600030101010101" pitchFamily="2" charset="-122"/>
              <a:cs typeface="+mn-cs"/>
            </a:endParaRPr>
          </a:p>
          <a:p>
            <a:pPr indent="457200" algn="just">
              <a:lnSpc>
                <a:spcPct val="150000"/>
              </a:lnSpc>
            </a:pPr>
            <a:r>
              <a:rPr sz="2000" noProof="1">
                <a:ea typeface="宋体" panose="02010600030101010101" pitchFamily="2" charset="-122"/>
                <a:cs typeface="+mn-cs"/>
              </a:rPr>
              <a:t>During the Sui and Tang dynasties, a wide range of ceramics, both low-fired and highfired ceramics, were produced. These included the Tang lead-glazed sancai (three-colour) wares, the high-fired and lime-glazed Yue celadon wares and low-fired wares from Changsha. In northern China, high-fired,</a:t>
            </a:r>
            <a:r>
              <a:rPr lang="en-US" altLang="zh-CN" sz="2000" b="1" noProof="1">
                <a:solidFill>
                  <a:srgbClr val="2AA2BA"/>
                </a:solidFill>
                <a:ea typeface="宋体" panose="02010600030101010101" pitchFamily="2" charset="-122"/>
                <a:cs typeface="+mn-cs"/>
              </a:rPr>
              <a:t> translucent</a:t>
            </a:r>
            <a:r>
              <a:rPr sz="2000" noProof="1">
                <a:ea typeface="宋体" panose="02010600030101010101" pitchFamily="2" charset="-122"/>
                <a:cs typeface="+mn-cs"/>
              </a:rPr>
              <a:t> porcelains were made at kilns in the provinces of Henan and Hebei.</a:t>
            </a:r>
            <a:endParaRPr sz="2000" noProof="1">
              <a:ea typeface="宋体" panose="02010600030101010101" pitchFamily="2" charset="-122"/>
              <a:cs typeface="+mn-cs"/>
            </a:endParaRPr>
          </a:p>
        </p:txBody>
      </p:sp>
      <p:sp>
        <p:nvSpPr>
          <p:cNvPr id="11" name="文本框 10"/>
          <p:cNvSpPr txBox="1"/>
          <p:nvPr/>
        </p:nvSpPr>
        <p:spPr>
          <a:xfrm>
            <a:off x="676275" y="5928995"/>
            <a:ext cx="9629775"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translucent adj. 透亮的，有光泽的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676275" y="581215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268730" y="1555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 name="文本框 2"/>
          <p:cNvSpPr txBox="1"/>
          <p:nvPr/>
        </p:nvSpPr>
        <p:spPr>
          <a:xfrm>
            <a:off x="74930" y="428625"/>
            <a:ext cx="11906885" cy="5631180"/>
          </a:xfrm>
          <a:prstGeom prst="rect">
            <a:avLst/>
          </a:prstGeom>
          <a:noFill/>
        </p:spPr>
        <p:txBody>
          <a:bodyPr wrap="square" rtlCol="0" anchor="t">
            <a:spAutoFit/>
          </a:bodyPr>
          <a:p>
            <a:pPr indent="457200" algn="just">
              <a:lnSpc>
                <a:spcPct val="150000"/>
              </a:lnSpc>
            </a:pPr>
            <a:r>
              <a:rPr sz="2000" b="1" noProof="1">
                <a:ea typeface="宋体" panose="02010600030101010101" pitchFamily="2" charset="-122"/>
                <a:cs typeface="+mn-cs"/>
              </a:rPr>
              <a:t>Song and Yuan dynasties (960–1368)</a:t>
            </a:r>
            <a:endParaRPr sz="2000" b="1" noProof="1">
              <a:ea typeface="宋体" panose="02010600030101010101" pitchFamily="2" charset="-122"/>
              <a:cs typeface="+mn-cs"/>
            </a:endParaRPr>
          </a:p>
          <a:p>
            <a:pPr indent="457200" algn="just">
              <a:lnSpc>
                <a:spcPct val="150000"/>
              </a:lnSpc>
            </a:pPr>
            <a:r>
              <a:rPr sz="2000" noProof="1">
                <a:ea typeface="宋体" panose="02010600030101010101" pitchFamily="2" charset="-122"/>
                <a:cs typeface="+mn-cs"/>
              </a:rPr>
              <a:t>The city of Jingdezhen (also Jingde Town) has been a central production place of ceramics since the early Han Dynasty. In 1004, Emperor Zhenzong established the city as the main production hub for imperial porcelain. During the Song and Yuan dynasties, porcelain made in the city and other southern Chinese kiln sites used crushed and refined pottery stones.</a:t>
            </a:r>
            <a:endParaRPr sz="2000" noProof="1">
              <a:ea typeface="宋体" panose="02010600030101010101" pitchFamily="2" charset="-122"/>
              <a:cs typeface="+mn-cs"/>
            </a:endParaRPr>
          </a:p>
          <a:p>
            <a:pPr indent="457200" algn="just">
              <a:lnSpc>
                <a:spcPct val="150000"/>
              </a:lnSpc>
            </a:pPr>
            <a:r>
              <a:rPr sz="2000" b="1" noProof="1">
                <a:ea typeface="宋体" panose="02010600030101010101" pitchFamily="2" charset="-122"/>
                <a:cs typeface="+mn-cs"/>
              </a:rPr>
              <a:t>Ming Dynasty (1368–1644)</a:t>
            </a:r>
            <a:endParaRPr sz="2000" b="1" noProof="1">
              <a:ea typeface="宋体" panose="02010600030101010101" pitchFamily="2" charset="-122"/>
              <a:cs typeface="+mn-cs"/>
            </a:endParaRPr>
          </a:p>
          <a:p>
            <a:pPr indent="457200" algn="just">
              <a:lnSpc>
                <a:spcPct val="150000"/>
              </a:lnSpc>
            </a:pPr>
            <a:r>
              <a:rPr sz="2000" noProof="1">
                <a:ea typeface="宋体" panose="02010600030101010101" pitchFamily="2" charset="-122"/>
                <a:cs typeface="+mn-cs"/>
              </a:rPr>
              <a:t>The Ming Dynasty saw an extraordinary period of innovation in ceramic manufacture. Kilns adopted new techniques in design and shapes, showing a</a:t>
            </a:r>
            <a:r>
              <a:rPr lang="en-US" altLang="zh-CN" sz="2000" b="1" noProof="1">
                <a:solidFill>
                  <a:srgbClr val="2AA2BA"/>
                </a:solidFill>
                <a:ea typeface="宋体" panose="02010600030101010101" pitchFamily="2" charset="-122"/>
                <a:cs typeface="+mn-cs"/>
              </a:rPr>
              <a:t> predilection </a:t>
            </a:r>
            <a:r>
              <a:rPr sz="2000" noProof="1">
                <a:ea typeface="宋体" panose="02010600030101010101" pitchFamily="2" charset="-122"/>
                <a:cs typeface="+mn-cs"/>
              </a:rPr>
              <a:t>for colour and painted design, and an openness to foreign forms. Emperor Yongle (1402–1424) was especially curious about other countries (as evidenced by his support of the </a:t>
            </a:r>
            <a:r>
              <a:rPr lang="en-US" altLang="zh-CN" sz="2000" b="1" noProof="1">
                <a:solidFill>
                  <a:srgbClr val="2AA2BA"/>
                </a:solidFill>
                <a:ea typeface="宋体" panose="02010600030101010101" pitchFamily="2" charset="-122"/>
                <a:cs typeface="+mn-cs"/>
              </a:rPr>
              <a:t>eunuch</a:t>
            </a:r>
            <a:r>
              <a:rPr sz="2000" noProof="1">
                <a:ea typeface="宋体" panose="02010600030101010101" pitchFamily="2" charset="-122"/>
                <a:cs typeface="+mn-cs"/>
              </a:rPr>
              <a:t> Zheng He’s extended exploration of the Indian Ocean), and enjoyed unusual shapes. During the Xuande period (1425–1435), a technical refinement was introduced in the preparation of the </a:t>
            </a:r>
            <a:r>
              <a:rPr lang="en-US" altLang="zh-CN" sz="2000" b="1" noProof="1">
                <a:solidFill>
                  <a:srgbClr val="2AA2BA"/>
                </a:solidFill>
                <a:ea typeface="宋体" panose="02010600030101010101" pitchFamily="2" charset="-122"/>
                <a:cs typeface="+mn-cs"/>
              </a:rPr>
              <a:t>cobalt</a:t>
            </a:r>
            <a:r>
              <a:rPr sz="2000" noProof="1">
                <a:ea typeface="宋体" panose="02010600030101010101" pitchFamily="2" charset="-122"/>
                <a:cs typeface="+mn-cs"/>
              </a:rPr>
              <a:t> used for </a:t>
            </a:r>
            <a:r>
              <a:rPr lang="en-US" altLang="zh-CN" sz="2000" b="1" noProof="1">
                <a:solidFill>
                  <a:srgbClr val="2AA2BA"/>
                </a:solidFill>
                <a:ea typeface="宋体" panose="02010600030101010101" pitchFamily="2" charset="-122"/>
                <a:cs typeface="+mn-cs"/>
              </a:rPr>
              <a:t>underglaze</a:t>
            </a:r>
            <a:r>
              <a:rPr sz="2000" noProof="1">
                <a:ea typeface="宋体" panose="02010600030101010101" pitchFamily="2" charset="-122"/>
                <a:cs typeface="+mn-cs"/>
              </a:rPr>
              <a:t> blue decoration.</a:t>
            </a:r>
            <a:endParaRPr sz="2000" noProof="1">
              <a:ea typeface="宋体" panose="02010600030101010101" pitchFamily="2" charset="-122"/>
              <a:cs typeface="+mn-cs"/>
            </a:endParaRPr>
          </a:p>
        </p:txBody>
      </p:sp>
      <p:sp>
        <p:nvSpPr>
          <p:cNvPr id="11" name="文本框 10"/>
          <p:cNvSpPr txBox="1"/>
          <p:nvPr/>
        </p:nvSpPr>
        <p:spPr>
          <a:xfrm>
            <a:off x="74930" y="5923915"/>
            <a:ext cx="9629775" cy="9531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predilection n. 偏好</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eunuch n. 宦官，太监</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cobalt n. 钴</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underglaze adj. 釉底的（用于涂釉前的）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74930" y="592391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767080"/>
            <a:ext cx="9708515" cy="922020"/>
          </a:xfrm>
          <a:prstGeom prst="rect">
            <a:avLst/>
          </a:prstGeom>
          <a:noFill/>
          <a:ln w="9525">
            <a:noFill/>
          </a:ln>
        </p:spPr>
        <p:txBody>
          <a:bodyPr wrap="square" anchor="t">
            <a:spAutoFit/>
          </a:bodyPr>
          <a:p>
            <a:pPr defTabSz="914400"/>
            <a:r>
              <a:rPr lang="en-US" altLang="zh-CN" b="1">
                <a:solidFill>
                  <a:srgbClr val="2AA2BA"/>
                </a:solidFill>
                <a:latin typeface="Arial" panose="020B0604020202020204" pitchFamily="34" charset="0"/>
                <a:ea typeface="宋体" panose="02010600030101010101" pitchFamily="2" charset="-122"/>
              </a:rPr>
              <a:t>A. Chinese architecture attracts many foreign tourists to China for its unique style, magnificence and multipurpose. Please answer the following questions and share your knowledge about the Chinese architecture with your partners.</a:t>
            </a:r>
            <a:endParaRPr lang="en-US" altLang="zh-CN" b="1">
              <a:solidFill>
                <a:srgbClr val="2AA2BA"/>
              </a:solidFill>
              <a:latin typeface="Arial" panose="020B0604020202020204" pitchFamily="34" charset="0"/>
              <a:ea typeface="宋体" panose="02010600030101010101" pitchFamily="2" charset="-122"/>
            </a:endParaRPr>
          </a:p>
        </p:txBody>
      </p:sp>
      <p:sp>
        <p:nvSpPr>
          <p:cNvPr id="12" name="文本框 11"/>
          <p:cNvSpPr txBox="1"/>
          <p:nvPr/>
        </p:nvSpPr>
        <p:spPr>
          <a:xfrm>
            <a:off x="457835" y="2190115"/>
            <a:ext cx="11522075" cy="922020"/>
          </a:xfrm>
          <a:prstGeom prst="rect">
            <a:avLst/>
          </a:prstGeom>
          <a:noFill/>
        </p:spPr>
        <p:txBody>
          <a:bodyPr wrap="square" rtlCol="0">
            <a:spAutoFit/>
          </a:bodyPr>
          <a:p>
            <a:r>
              <a:rPr lang="zh-CN" altLang="en-US"/>
              <a:t>2. How would you like to describe the layout of courtyard houses (Courtyard Houses)? What are the advantages to live in courtyard houses in North China?</a:t>
            </a:r>
            <a:endParaRPr lang="zh-CN" altLang="en-US"/>
          </a:p>
          <a:p>
            <a:endParaRPr lang="zh-CN" altLang="en-US"/>
          </a:p>
        </p:txBody>
      </p:sp>
      <p:sp>
        <p:nvSpPr>
          <p:cNvPr id="3" name="文本框 2"/>
          <p:cNvSpPr txBox="1"/>
          <p:nvPr/>
        </p:nvSpPr>
        <p:spPr>
          <a:xfrm>
            <a:off x="669925" y="3517265"/>
            <a:ext cx="10753090" cy="2491740"/>
          </a:xfrm>
          <a:prstGeom prst="rect">
            <a:avLst/>
          </a:prstGeom>
          <a:noFill/>
        </p:spPr>
        <p:txBody>
          <a:bodyPr wrap="square" rtlCol="0">
            <a:spAutoFit/>
          </a:bodyPr>
          <a:p>
            <a:r>
              <a:rPr lang="zh-CN" altLang="en-US" b="1">
                <a:latin typeface="Times New Roman" panose="02020603050405020304" pitchFamily="18" charset="0"/>
              </a:rPr>
              <a:t>参考答案：</a:t>
            </a:r>
            <a:endParaRPr lang="zh-CN" altLang="en-US" b="1">
              <a:latin typeface="Times New Roman" panose="02020603050405020304" pitchFamily="18" charset="0"/>
            </a:endParaRPr>
          </a:p>
          <a:p>
            <a:endParaRPr lang="zh-CN" altLang="en-US">
              <a:solidFill>
                <a:srgbClr val="FF0000"/>
              </a:solidFill>
            </a:endParaRPr>
          </a:p>
          <a:p>
            <a:r>
              <a:rPr lang="zh-CN" altLang="en-US" sz="2000">
                <a:solidFill>
                  <a:srgbClr val="FF0000"/>
                </a:solidFill>
                <a:latin typeface="Times New Roman" panose="02020603050405020304" pitchFamily="18" charset="0"/>
                <a:cs typeface="Times New Roman" panose="02020603050405020304" pitchFamily="18" charset="0"/>
              </a:rPr>
              <a:t>2. Courtyard houses (Siheyuan) are the most frequent construction for rich people in ancient times in North China. A siheyuan, facing the south, has its entrance at the southeast corner while the entrance of one facing the north is at the northwest corner. Siheyuan is an ideal house style in north China where it is windy in winter and spring and the complex creates a unique style of its own especially when different kinds of plants are grown in the courtyard and a mat shelter is put up to screen off the sunshine in summer.</a:t>
            </a:r>
            <a:endParaRPr lang="zh-CN" altLang="en-US" sz="200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1"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2"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3"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4"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5"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6"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7"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8"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9"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1211" name="文本框 2"/>
          <p:cNvSpPr txBox="1"/>
          <p:nvPr/>
        </p:nvSpPr>
        <p:spPr>
          <a:xfrm>
            <a:off x="318770" y="1308100"/>
            <a:ext cx="6550660" cy="4292600"/>
          </a:xfrm>
          <a:prstGeom prst="rect">
            <a:avLst/>
          </a:prstGeom>
          <a:noFill/>
          <a:ln w="9525">
            <a:noFill/>
          </a:ln>
        </p:spPr>
        <p:txBody>
          <a:bodyPr wrap="square" anchor="t">
            <a:spAutoFit/>
          </a:bodyPr>
          <a:p>
            <a:pPr algn="just">
              <a:lnSpc>
                <a:spcPct val="150000"/>
              </a:lnSpc>
            </a:pPr>
            <a:r>
              <a:rPr lang="en-US" altLang="zh-CN" sz="1600">
                <a:latin typeface="Times New Roman" panose="02020603050405020304" pitchFamily="18" charset="0"/>
                <a:ea typeface="宋体" panose="02010600030101010101" pitchFamily="2" charset="-122"/>
              </a:rPr>
              <a:t>     </a:t>
            </a:r>
            <a:r>
              <a:rPr>
                <a:ea typeface="宋体" panose="02010600030101010101" pitchFamily="2" charset="-122"/>
              </a:rPr>
              <a:t>Prior to this, the cobalt had been brilliant in colour, but with a tendency to bleed in firing; by adding </a:t>
            </a:r>
            <a:r>
              <a:rPr lang="en-US" altLang="zh-CN" sz="2000" b="1">
                <a:solidFill>
                  <a:srgbClr val="2AA2BA"/>
                </a:solidFill>
                <a:ea typeface="宋体" panose="02010600030101010101" pitchFamily="2" charset="-122"/>
              </a:rPr>
              <a:t>manganese, </a:t>
            </a:r>
            <a:r>
              <a:rPr>
                <a:ea typeface="宋体" panose="02010600030101010101" pitchFamily="2" charset="-122"/>
              </a:rPr>
              <a:t>the colour was duller, and the porcelain was crisper.</a:t>
            </a:r>
            <a:endParaRPr>
              <a:ea typeface="宋体" panose="02010600030101010101" pitchFamily="2" charset="-122"/>
            </a:endParaRPr>
          </a:p>
          <a:p>
            <a:pPr algn="just">
              <a:lnSpc>
                <a:spcPct val="150000"/>
              </a:lnSpc>
            </a:pPr>
            <a:r>
              <a:rPr b="1">
                <a:ea typeface="宋体" panose="02010600030101010101" pitchFamily="2" charset="-122"/>
              </a:rPr>
              <a:t>Qing Dynasty (1636–1911)</a:t>
            </a:r>
            <a:endParaRPr b="1">
              <a:ea typeface="宋体" panose="02010600030101010101" pitchFamily="2" charset="-122"/>
            </a:endParaRPr>
          </a:p>
          <a:p>
            <a:pPr algn="just">
              <a:lnSpc>
                <a:spcPct val="150000"/>
              </a:lnSpc>
            </a:pPr>
            <a:r>
              <a:rPr>
                <a:ea typeface="宋体" panose="02010600030101010101" pitchFamily="2" charset="-122"/>
              </a:rPr>
              <a:t>     In the Qing Dynasty, the underglaze blue and white porcelain was produced in the large quantities. In 1743, during the reign of Emperor Qianlong, Tang Ying, the imperial supervisor produced a memoir entitled “Twenty Illustrations of the Manufacture of Porcelain”. The original illustrations have been lost, but the text of the memoir is still accessible.</a:t>
            </a:r>
            <a:endParaRPr>
              <a:ea typeface="宋体" panose="02010600030101010101" pitchFamily="2" charset="-122"/>
            </a:endParaRPr>
          </a:p>
        </p:txBody>
      </p:sp>
      <p:cxnSp>
        <p:nvCxnSpPr>
          <p:cNvPr id="9" name="直接连接符 8"/>
          <p:cNvCxnSpPr/>
          <p:nvPr/>
        </p:nvCxnSpPr>
        <p:spPr>
          <a:xfrm>
            <a:off x="440055" y="608457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318770" y="6084570"/>
            <a:ext cx="9629775"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manganese n. 锰</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pic>
        <p:nvPicPr>
          <p:cNvPr id="2" name="图片 1"/>
          <p:cNvPicPr>
            <a:picLocks noChangeAspect="1"/>
          </p:cNvPicPr>
          <p:nvPr/>
        </p:nvPicPr>
        <p:blipFill>
          <a:blip r:embed="rId1"/>
          <a:stretch>
            <a:fillRect/>
          </a:stretch>
        </p:blipFill>
        <p:spPr>
          <a:xfrm>
            <a:off x="7315200" y="-635"/>
            <a:ext cx="4799965" cy="4568190"/>
          </a:xfrm>
          <a:prstGeom prst="rect">
            <a:avLst/>
          </a:prstGeom>
        </p:spPr>
      </p:pic>
    </p:spTree>
  </p:cSld>
  <p:clrMapOvr>
    <a:masterClrMapping/>
  </p:clrMapOvr>
  <p:transition spd="med">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4</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56322"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6851488" y="2855102"/>
            <a:ext cx="5088255" cy="82994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zh-CN" altLang="en-US" sz="48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More Resources</a:t>
            </a:r>
            <a:endParaRPr kumimoji="1" lang="zh-CN" altLang="en-US" sz="48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53" name="文本框 1"/>
          <p:cNvSpPr txBox="1"/>
          <p:nvPr/>
        </p:nvSpPr>
        <p:spPr>
          <a:xfrm>
            <a:off x="1714500" y="1656080"/>
            <a:ext cx="8842375" cy="395605"/>
          </a:xfrm>
          <a:prstGeom prst="rect">
            <a:avLst/>
          </a:prstGeom>
          <a:noFill/>
          <a:ln w="9525">
            <a:noFill/>
          </a:ln>
        </p:spPr>
        <p:txBody>
          <a:bodyPr wrap="square" anchor="t">
            <a:spAutoFit/>
          </a:bodyPr>
          <a:p>
            <a:pPr>
              <a:lnSpc>
                <a:spcPct val="110000"/>
              </a:lnSpc>
            </a:pPr>
            <a:r>
              <a:rPr lang="zh-CN" altLang="en-US">
                <a:latin typeface="Times New Roman" panose="02020603050405020304" pitchFamily="18" charset="0"/>
                <a:ea typeface="宋体" panose="02010600030101010101" pitchFamily="2" charset="-122"/>
              </a:rPr>
              <a:t>http://tv.cntv.cn/video/C10423/6557ad29a3624d6d9647ccd174e6393c</a:t>
            </a:r>
            <a:endParaRPr lang="zh-CN" altLang="en-US">
              <a:latin typeface="Times New Roman" panose="02020603050405020304" pitchFamily="18" charset="0"/>
              <a:ea typeface="宋体" panose="02010600030101010101" pitchFamily="2" charset="-122"/>
            </a:endParaRPr>
          </a:p>
        </p:txBody>
      </p:sp>
      <p:sp>
        <p:nvSpPr>
          <p:cNvPr id="573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IV More Resources</a:t>
            </a:r>
            <a:endParaRPr lang="en-US" altLang="zh-CN" sz="2800" kern="1200">
              <a:solidFill>
                <a:schemeClr val="tx1"/>
              </a:solidFill>
              <a:latin typeface="+mn-lt"/>
              <a:ea typeface="+mn-ea"/>
              <a:cs typeface="+mn-cs"/>
            </a:endParaRPr>
          </a:p>
        </p:txBody>
      </p:sp>
      <p:sp>
        <p:nvSpPr>
          <p:cNvPr id="57355" name="文本框 8"/>
          <p:cNvSpPr txBox="1"/>
          <p:nvPr/>
        </p:nvSpPr>
        <p:spPr>
          <a:xfrm>
            <a:off x="1809750" y="1112838"/>
            <a:ext cx="8037513"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 Enjoy the video.</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pic>
        <p:nvPicPr>
          <p:cNvPr id="2" name="图片 1"/>
          <p:cNvPicPr>
            <a:picLocks noChangeAspect="1"/>
          </p:cNvPicPr>
          <p:nvPr/>
        </p:nvPicPr>
        <p:blipFill>
          <a:blip r:embed="rId1"/>
          <a:stretch>
            <a:fillRect/>
          </a:stretch>
        </p:blipFill>
        <p:spPr>
          <a:xfrm>
            <a:off x="927100" y="2649855"/>
            <a:ext cx="10417175" cy="2512060"/>
          </a:xfrm>
          <a:prstGeom prst="rect">
            <a:avLst/>
          </a:prstGeom>
        </p:spPr>
      </p:pic>
    </p:spTree>
  </p:cSld>
  <p:clrMapOvr>
    <a:masterClrMapping/>
  </p:clrMapOvr>
  <p:transition spd="med">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IV More Resources</a:t>
            </a:r>
            <a:endParaRPr lang="en-US" altLang="zh-CN" sz="2800" kern="1200">
              <a:solidFill>
                <a:schemeClr val="tx1"/>
              </a:solidFill>
              <a:latin typeface="+mn-lt"/>
              <a:ea typeface="+mn-ea"/>
              <a:cs typeface="+mn-cs"/>
            </a:endParaRPr>
          </a:p>
        </p:txBody>
      </p:sp>
      <p:sp>
        <p:nvSpPr>
          <p:cNvPr id="57356" name="文本框 2"/>
          <p:cNvSpPr txBox="1"/>
          <p:nvPr/>
        </p:nvSpPr>
        <p:spPr>
          <a:xfrm>
            <a:off x="1623695" y="1303020"/>
            <a:ext cx="8037513" cy="338138"/>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B. Surf the Internet.</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57357" name="文本框 3"/>
          <p:cNvSpPr txBox="1"/>
          <p:nvPr/>
        </p:nvSpPr>
        <p:spPr>
          <a:xfrm>
            <a:off x="719455" y="2178050"/>
            <a:ext cx="10579100" cy="1445260"/>
          </a:xfrm>
          <a:prstGeom prst="rect">
            <a:avLst/>
          </a:prstGeom>
          <a:noFill/>
          <a:ln w="9525">
            <a:noFill/>
          </a:ln>
        </p:spPr>
        <p:txBody>
          <a:bodyPr wrap="square" anchor="t">
            <a:spAutoFit/>
          </a:bodyPr>
          <a:p>
            <a:pPr>
              <a:lnSpc>
                <a:spcPct val="110000"/>
              </a:lnSpc>
            </a:pPr>
            <a:r>
              <a:rPr lang="zh-CN" altLang="en-US" sz="2000">
                <a:latin typeface="Times New Roman" panose="02020603050405020304" pitchFamily="18" charset="0"/>
                <a:ea typeface="宋体" panose="02010600030101010101" pitchFamily="2" charset="-122"/>
              </a:rPr>
              <a:t>http://en.wikipedia.org/wiki/Chinese_ceramics</a:t>
            </a:r>
            <a:endParaRPr lang="zh-CN" altLang="en-US" sz="2000">
              <a:latin typeface="Times New Roman" panose="02020603050405020304" pitchFamily="18" charset="0"/>
              <a:ea typeface="宋体" panose="02010600030101010101" pitchFamily="2" charset="-122"/>
            </a:endParaRPr>
          </a:p>
          <a:p>
            <a:pPr>
              <a:lnSpc>
                <a:spcPct val="110000"/>
              </a:lnSpc>
            </a:pPr>
            <a:endParaRPr lang="zh-CN" altLang="en-US" sz="2000">
              <a:latin typeface="Times New Roman" panose="02020603050405020304" pitchFamily="18" charset="0"/>
              <a:ea typeface="宋体" panose="02010600030101010101" pitchFamily="2" charset="-122"/>
            </a:endParaRPr>
          </a:p>
          <a:p>
            <a:pPr>
              <a:lnSpc>
                <a:spcPct val="110000"/>
              </a:lnSpc>
            </a:pPr>
            <a:r>
              <a:rPr lang="zh-CN" altLang="en-US" sz="2000">
                <a:latin typeface="Times New Roman" panose="02020603050405020304" pitchFamily="18" charset="0"/>
                <a:ea typeface="宋体" panose="02010600030101010101" pitchFamily="2" charset="-122"/>
              </a:rPr>
              <a:t>This website offers an introduction to Chinese ceramics. Interested readers can learn about its technical developments, types of Chinese pottery, stoneware, fakes and reproductions, and so on.</a:t>
            </a:r>
            <a:endParaRPr lang="zh-CN" altLang="en-US" sz="2000">
              <a:latin typeface="Times New Roman" panose="02020603050405020304" pitchFamily="18" charset="0"/>
              <a:ea typeface="宋体" panose="02010600030101010101" pitchFamily="2" charset="-122"/>
            </a:endParaRPr>
          </a:p>
        </p:txBody>
      </p:sp>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767080"/>
            <a:ext cx="9708515" cy="922020"/>
          </a:xfrm>
          <a:prstGeom prst="rect">
            <a:avLst/>
          </a:prstGeom>
          <a:noFill/>
          <a:ln w="9525">
            <a:noFill/>
          </a:ln>
        </p:spPr>
        <p:txBody>
          <a:bodyPr wrap="square" anchor="t">
            <a:spAutoFit/>
          </a:bodyPr>
          <a:p>
            <a:pPr defTabSz="914400"/>
            <a:r>
              <a:rPr lang="en-US" altLang="zh-CN" b="1">
                <a:solidFill>
                  <a:srgbClr val="2AA2BA"/>
                </a:solidFill>
                <a:latin typeface="Arial" panose="020B0604020202020204" pitchFamily="34" charset="0"/>
                <a:ea typeface="宋体" panose="02010600030101010101" pitchFamily="2" charset="-122"/>
              </a:rPr>
              <a:t>A. Chinese architecture attracts many foreign tourists to China for its unique style, magnificence and multipurpose. Please answer the following questions and share your knowledge about the Chinese architecture with your partners.</a:t>
            </a:r>
            <a:endParaRPr lang="en-US" altLang="zh-CN" b="1">
              <a:solidFill>
                <a:srgbClr val="2AA2BA"/>
              </a:solidFill>
              <a:latin typeface="Arial" panose="020B0604020202020204" pitchFamily="34" charset="0"/>
              <a:ea typeface="宋体" panose="02010600030101010101" pitchFamily="2" charset="-122"/>
            </a:endParaRPr>
          </a:p>
        </p:txBody>
      </p:sp>
      <p:sp>
        <p:nvSpPr>
          <p:cNvPr id="12" name="文本框 11"/>
          <p:cNvSpPr txBox="1"/>
          <p:nvPr/>
        </p:nvSpPr>
        <p:spPr>
          <a:xfrm>
            <a:off x="669925" y="2011680"/>
            <a:ext cx="11522075" cy="645160"/>
          </a:xfrm>
          <a:prstGeom prst="rect">
            <a:avLst/>
          </a:prstGeom>
          <a:noFill/>
        </p:spPr>
        <p:txBody>
          <a:bodyPr wrap="square" rtlCol="0">
            <a:spAutoFit/>
          </a:bodyPr>
          <a:p>
            <a:r>
              <a:rPr lang="zh-CN" altLang="en-US"/>
              <a:t>3. What does the ornamental pillar (Ornamental Pillar) signify in ancient Chinese buildings?</a:t>
            </a:r>
            <a:endParaRPr lang="zh-CN" altLang="en-US"/>
          </a:p>
          <a:p>
            <a:endParaRPr lang="zh-CN" altLang="en-US"/>
          </a:p>
        </p:txBody>
      </p:sp>
      <p:sp>
        <p:nvSpPr>
          <p:cNvPr id="3" name="文本框 2"/>
          <p:cNvSpPr txBox="1"/>
          <p:nvPr/>
        </p:nvSpPr>
        <p:spPr>
          <a:xfrm>
            <a:off x="534035" y="3206750"/>
            <a:ext cx="10753090" cy="1260475"/>
          </a:xfrm>
          <a:prstGeom prst="rect">
            <a:avLst/>
          </a:prstGeom>
          <a:noFill/>
        </p:spPr>
        <p:txBody>
          <a:bodyPr wrap="square" rtlCol="0">
            <a:spAutoFit/>
          </a:bodyPr>
          <a:p>
            <a:r>
              <a:rPr lang="zh-CN" altLang="en-US" b="1">
                <a:latin typeface="Times New Roman" panose="02020603050405020304" pitchFamily="18" charset="0"/>
              </a:rPr>
              <a:t>参考答案：</a:t>
            </a:r>
            <a:endParaRPr lang="zh-CN" altLang="en-US" b="1">
              <a:latin typeface="Times New Roman" panose="02020603050405020304" pitchFamily="18" charset="0"/>
            </a:endParaRPr>
          </a:p>
          <a:p>
            <a:endParaRPr lang="zh-CN" altLang="en-US">
              <a:solidFill>
                <a:srgbClr val="FF0000"/>
              </a:solidFill>
            </a:endParaRPr>
          </a:p>
          <a:p>
            <a:r>
              <a:rPr lang="zh-CN" altLang="en-US" sz="2000">
                <a:solidFill>
                  <a:srgbClr val="FF0000"/>
                </a:solidFill>
                <a:latin typeface="Times New Roman" panose="02020603050405020304" pitchFamily="18" charset="0"/>
                <a:cs typeface="Times New Roman" panose="02020603050405020304" pitchFamily="18" charset="0"/>
              </a:rPr>
              <a:t>3. The ornamental pillar (Huabiao) was used as a signpost in the primitive society. Later, it was used as a decorative pillar and for commemoration.</a:t>
            </a:r>
            <a:endParaRPr lang="zh-CN" altLang="en-US" sz="200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767080"/>
            <a:ext cx="9708515" cy="922020"/>
          </a:xfrm>
          <a:prstGeom prst="rect">
            <a:avLst/>
          </a:prstGeom>
          <a:noFill/>
          <a:ln w="9525">
            <a:noFill/>
          </a:ln>
        </p:spPr>
        <p:txBody>
          <a:bodyPr wrap="square" anchor="t">
            <a:spAutoFit/>
          </a:bodyPr>
          <a:p>
            <a:pPr defTabSz="914400"/>
            <a:r>
              <a:rPr lang="en-US" altLang="zh-CN" b="1">
                <a:solidFill>
                  <a:srgbClr val="2AA2BA"/>
                </a:solidFill>
                <a:latin typeface="Arial" panose="020B0604020202020204" pitchFamily="34" charset="0"/>
                <a:ea typeface="宋体" panose="02010600030101010101" pitchFamily="2" charset="-122"/>
              </a:rPr>
              <a:t>A. Chinese architecture attracts many foreign tourists to China for its unique style, magnificence and multipurpose. Please answer the following questions and share your knowledge about the Chinese architecture with your partners.</a:t>
            </a:r>
            <a:endParaRPr lang="en-US" altLang="zh-CN" b="1">
              <a:solidFill>
                <a:srgbClr val="2AA2BA"/>
              </a:solidFill>
              <a:latin typeface="Arial" panose="020B0604020202020204" pitchFamily="34" charset="0"/>
              <a:ea typeface="宋体" panose="02010600030101010101" pitchFamily="2" charset="-122"/>
            </a:endParaRPr>
          </a:p>
        </p:txBody>
      </p:sp>
      <p:sp>
        <p:nvSpPr>
          <p:cNvPr id="12" name="文本框 11"/>
          <p:cNvSpPr txBox="1"/>
          <p:nvPr/>
        </p:nvSpPr>
        <p:spPr>
          <a:xfrm>
            <a:off x="535940" y="2442845"/>
            <a:ext cx="11522075" cy="645160"/>
          </a:xfrm>
          <a:prstGeom prst="rect">
            <a:avLst/>
          </a:prstGeom>
          <a:noFill/>
        </p:spPr>
        <p:txBody>
          <a:bodyPr wrap="square" rtlCol="0">
            <a:spAutoFit/>
          </a:bodyPr>
          <a:p>
            <a:r>
              <a:rPr lang="zh-CN" altLang="en-US"/>
              <a:t>4. Which dynasty can the origin of porcelain be traced back to in China, the Shang Dynasty or the Tang Dynasty?</a:t>
            </a:r>
            <a:endParaRPr lang="zh-CN" altLang="en-US"/>
          </a:p>
          <a:p>
            <a:endParaRPr lang="zh-CN" altLang="en-US"/>
          </a:p>
        </p:txBody>
      </p:sp>
      <p:sp>
        <p:nvSpPr>
          <p:cNvPr id="3" name="文本框 2"/>
          <p:cNvSpPr txBox="1"/>
          <p:nvPr/>
        </p:nvSpPr>
        <p:spPr>
          <a:xfrm>
            <a:off x="669925" y="4177665"/>
            <a:ext cx="10753090" cy="953135"/>
          </a:xfrm>
          <a:prstGeom prst="rect">
            <a:avLst/>
          </a:prstGeom>
          <a:noFill/>
        </p:spPr>
        <p:txBody>
          <a:bodyPr wrap="square" rtlCol="0">
            <a:spAutoFit/>
          </a:bodyPr>
          <a:p>
            <a:r>
              <a:rPr lang="zh-CN" altLang="en-US" b="1">
                <a:latin typeface="Times New Roman" panose="02020603050405020304" pitchFamily="18" charset="0"/>
              </a:rPr>
              <a:t>参考答案：</a:t>
            </a:r>
            <a:endParaRPr lang="zh-CN" altLang="en-US" b="1">
              <a:latin typeface="Times New Roman" panose="02020603050405020304" pitchFamily="18" charset="0"/>
            </a:endParaRPr>
          </a:p>
          <a:p>
            <a:endParaRPr lang="zh-CN" altLang="en-US">
              <a:solidFill>
                <a:srgbClr val="FF0000"/>
              </a:solidFill>
            </a:endParaRPr>
          </a:p>
          <a:p>
            <a:r>
              <a:rPr lang="zh-CN" altLang="en-US" sz="2000">
                <a:solidFill>
                  <a:srgbClr val="FF0000"/>
                </a:solidFill>
                <a:latin typeface="Times New Roman" panose="02020603050405020304" pitchFamily="18" charset="0"/>
                <a:cs typeface="Times New Roman" panose="02020603050405020304" pitchFamily="18" charset="0"/>
              </a:rPr>
              <a:t>4. The history of porcelain can be traced back to the Shang Dynasty.</a:t>
            </a:r>
            <a:endParaRPr lang="zh-CN" altLang="en-US" sz="200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767080"/>
            <a:ext cx="9708515" cy="922020"/>
          </a:xfrm>
          <a:prstGeom prst="rect">
            <a:avLst/>
          </a:prstGeom>
          <a:noFill/>
          <a:ln w="9525">
            <a:noFill/>
          </a:ln>
        </p:spPr>
        <p:txBody>
          <a:bodyPr wrap="square" anchor="t">
            <a:spAutoFit/>
          </a:bodyPr>
          <a:p>
            <a:pPr defTabSz="914400"/>
            <a:r>
              <a:rPr lang="en-US" altLang="zh-CN" b="1">
                <a:solidFill>
                  <a:srgbClr val="2AA2BA"/>
                </a:solidFill>
                <a:latin typeface="Arial" panose="020B0604020202020204" pitchFamily="34" charset="0"/>
                <a:ea typeface="宋体" panose="02010600030101010101" pitchFamily="2" charset="-122"/>
              </a:rPr>
              <a:t>A. Chinese architecture attracts many foreign tourists to China for its unique style, magnificence and multipurpose. Please answer the following questions and share your knowledge about the Chinese architecture with your partners.</a:t>
            </a:r>
            <a:endParaRPr lang="en-US" altLang="zh-CN" b="1">
              <a:solidFill>
                <a:srgbClr val="2AA2BA"/>
              </a:solidFill>
              <a:latin typeface="Arial" panose="020B0604020202020204" pitchFamily="34" charset="0"/>
              <a:ea typeface="宋体" panose="02010600030101010101" pitchFamily="2" charset="-122"/>
            </a:endParaRPr>
          </a:p>
        </p:txBody>
      </p:sp>
      <p:sp>
        <p:nvSpPr>
          <p:cNvPr id="12" name="文本框 11"/>
          <p:cNvSpPr txBox="1"/>
          <p:nvPr/>
        </p:nvSpPr>
        <p:spPr>
          <a:xfrm>
            <a:off x="496570" y="1802130"/>
            <a:ext cx="11522075" cy="922020"/>
          </a:xfrm>
          <a:prstGeom prst="rect">
            <a:avLst/>
          </a:prstGeom>
          <a:noFill/>
        </p:spPr>
        <p:txBody>
          <a:bodyPr wrap="square" rtlCol="0">
            <a:spAutoFit/>
          </a:bodyPr>
          <a:p>
            <a:endParaRPr lang="zh-CN" altLang="en-US"/>
          </a:p>
          <a:p>
            <a:r>
              <a:rPr lang="zh-CN" altLang="en-US"/>
              <a:t>5. Can you point out some usages of porcelain or china wares in the ancient time and nowadays? Are there any different features between Chinese and Western porcelain wares?</a:t>
            </a:r>
            <a:endParaRPr lang="zh-CN" altLang="en-US"/>
          </a:p>
        </p:txBody>
      </p:sp>
      <p:sp>
        <p:nvSpPr>
          <p:cNvPr id="3" name="文本框 2"/>
          <p:cNvSpPr txBox="1"/>
          <p:nvPr/>
        </p:nvSpPr>
        <p:spPr>
          <a:xfrm>
            <a:off x="669925" y="4177665"/>
            <a:ext cx="10753090" cy="1876425"/>
          </a:xfrm>
          <a:prstGeom prst="rect">
            <a:avLst/>
          </a:prstGeom>
          <a:noFill/>
        </p:spPr>
        <p:txBody>
          <a:bodyPr wrap="square" rtlCol="0">
            <a:spAutoFit/>
          </a:bodyPr>
          <a:p>
            <a:r>
              <a:rPr lang="zh-CN" altLang="en-US" b="1">
                <a:latin typeface="Times New Roman" panose="02020603050405020304" pitchFamily="18" charset="0"/>
              </a:rPr>
              <a:t>参考答案：</a:t>
            </a:r>
            <a:endParaRPr lang="zh-CN" altLang="en-US" b="1">
              <a:latin typeface="Times New Roman" panose="02020603050405020304" pitchFamily="18" charset="0"/>
            </a:endParaRPr>
          </a:p>
          <a:p>
            <a:endParaRPr lang="zh-CN" altLang="en-US">
              <a:solidFill>
                <a:srgbClr val="FF0000"/>
              </a:solidFill>
            </a:endParaRPr>
          </a:p>
          <a:p>
            <a:r>
              <a:rPr lang="zh-CN" altLang="en-US" sz="2000">
                <a:solidFill>
                  <a:srgbClr val="FF0000"/>
                </a:solidFill>
                <a:latin typeface="Times New Roman" panose="02020603050405020304" pitchFamily="18" charset="0"/>
                <a:cs typeface="Times New Roman" panose="02020603050405020304" pitchFamily="18" charset="0"/>
              </a:rPr>
              <a:t>5. Porcelain or china was used for different purposes, ranging from construction materials, such as bricks and tiles, to hand-built pottery vessels fired in bonfires or kilns, to the sophisticated Chinese porcelain wares made for the imperial court. But nowadays, it is mainly used as tableware, work of art and construction materials.</a:t>
            </a:r>
            <a:endParaRPr lang="zh-CN" altLang="en-US" sz="200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5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5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9" name="矩形 23"/>
          <p:cNvSpPr/>
          <p:nvPr/>
        </p:nvSpPr>
        <p:spPr>
          <a:xfrm>
            <a:off x="7234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60"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61"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62"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3563" name="文本框 37906"/>
          <p:cNvSpPr txBox="1"/>
          <p:nvPr/>
        </p:nvSpPr>
        <p:spPr>
          <a:xfrm>
            <a:off x="1714500" y="767080"/>
            <a:ext cx="10192385" cy="645160"/>
          </a:xfrm>
          <a:prstGeom prst="rect">
            <a:avLst/>
          </a:prstGeom>
          <a:noFill/>
          <a:ln w="9525">
            <a:noFill/>
          </a:ln>
        </p:spPr>
        <p:txBody>
          <a:bodyPr wrap="square" anchor="t">
            <a:spAutoFit/>
          </a:bodyPr>
          <a:p>
            <a:pPr defTabSz="914400"/>
            <a:r>
              <a:rPr lang="en-US" altLang="zh-CN" b="1">
                <a:solidFill>
                  <a:srgbClr val="2AA2BA"/>
                </a:solidFill>
                <a:latin typeface="Arial" panose="020B0604020202020204" pitchFamily="34" charset="0"/>
                <a:ea typeface="宋体" panose="02010600030101010101" pitchFamily="2" charset="-122"/>
              </a:rPr>
              <a:t>B. Discuss the following questions with your partner. Take notes in the box if</a:t>
            </a:r>
            <a:endParaRPr lang="en-US" altLang="zh-CN" b="1">
              <a:solidFill>
                <a:srgbClr val="2AA2BA"/>
              </a:solidFill>
              <a:latin typeface="Arial" panose="020B0604020202020204" pitchFamily="34" charset="0"/>
              <a:ea typeface="宋体" panose="02010600030101010101" pitchFamily="2" charset="-122"/>
            </a:endParaRPr>
          </a:p>
          <a:p>
            <a:pPr defTabSz="914400"/>
            <a:r>
              <a:rPr lang="en-US" altLang="zh-CN" b="1">
                <a:solidFill>
                  <a:srgbClr val="2AA2BA"/>
                </a:solidFill>
                <a:latin typeface="Arial" panose="020B0604020202020204" pitchFamily="34" charset="0"/>
                <a:ea typeface="宋体" panose="02010600030101010101" pitchFamily="2" charset="-122"/>
              </a:rPr>
              <a:t>necessary.</a:t>
            </a:r>
            <a:endParaRPr lang="en-US" altLang="zh-CN" b="1">
              <a:solidFill>
                <a:srgbClr val="2AA2BA"/>
              </a:solidFill>
              <a:latin typeface="Arial" panose="020B0604020202020204" pitchFamily="34" charset="0"/>
              <a:ea typeface="宋体" panose="02010600030101010101" pitchFamily="2" charset="-122"/>
            </a:endParaRPr>
          </a:p>
        </p:txBody>
      </p:sp>
      <p:sp>
        <p:nvSpPr>
          <p:cNvPr id="2" name="文本框 1"/>
          <p:cNvSpPr txBox="1"/>
          <p:nvPr/>
        </p:nvSpPr>
        <p:spPr>
          <a:xfrm>
            <a:off x="384175" y="1412240"/>
            <a:ext cx="11249660" cy="1476375"/>
          </a:xfrm>
          <a:prstGeom prst="rect">
            <a:avLst/>
          </a:prstGeom>
          <a:noFill/>
        </p:spPr>
        <p:txBody>
          <a:bodyPr wrap="square" rtlCol="0">
            <a:spAutoFit/>
          </a:bodyPr>
          <a:p>
            <a:r>
              <a:rPr lang="zh-CN" altLang="en-US"/>
              <a:t>1. Are there any regulations for civilians and officials in building courtyard houses in ancient China? Why?</a:t>
            </a:r>
            <a:endParaRPr lang="zh-CN" altLang="en-US"/>
          </a:p>
          <a:p>
            <a:r>
              <a:rPr lang="zh-CN" altLang="en-US"/>
              <a:t>2. What is the original function of the ornamental pillar (Ornamental Pillar) in ancient times? What is its major function after many years’ evolution?</a:t>
            </a:r>
            <a:endParaRPr lang="zh-CN" altLang="en-US"/>
          </a:p>
          <a:p>
            <a:r>
              <a:rPr lang="zh-CN" altLang="en-US"/>
              <a:t>3. Discuss the reason why Ming Dynasty porcelain vases enjoy high reputation. You can answer it from the perspectives of their artistic features and complex making procedures.</a:t>
            </a:r>
            <a:endParaRPr lang="zh-CN" altLang="en-US"/>
          </a:p>
        </p:txBody>
      </p:sp>
      <p:sp>
        <p:nvSpPr>
          <p:cNvPr id="3" name="文本框 2"/>
          <p:cNvSpPr txBox="1"/>
          <p:nvPr/>
        </p:nvSpPr>
        <p:spPr>
          <a:xfrm>
            <a:off x="189230" y="2888615"/>
            <a:ext cx="11813540" cy="3784600"/>
          </a:xfrm>
          <a:prstGeom prst="rect">
            <a:avLst/>
          </a:prstGeom>
          <a:noFill/>
        </p:spPr>
        <p:txBody>
          <a:bodyPr wrap="square" rtlCol="0">
            <a:spAutoFit/>
          </a:bodyPr>
          <a:p>
            <a:r>
              <a:rPr lang="zh-CN" altLang="en-US" b="1">
                <a:latin typeface="Times New Roman" panose="02020603050405020304" pitchFamily="18" charset="0"/>
              </a:rPr>
              <a:t>参考答案：</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1. Yes, there are some regulations for civilians and officials in building courtyard houses in ancient China. Ancient China, as a feudal society, honored strict hierarchical principles which found its expression also in the construction of courtyard. Officials at different levels had restricted sizes for their courtyard houses according to their official ranks or different hierarchies.</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2. The original function of the ornamental pillar is a signpost. Gradually, its major function is evolved to commemoration and decoration.</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3. Ming Dynasty vases enjoy high reputation for their new techniques in design and shapes, and their openness to foreign forms. For example, some vases have unusual shapes, many of which are inspired by Islamic metalwork. During the Xuande Period (1425–1435), the technical refinement was introduced in the preparation of the cobalt used for underglaze decoration. Prior to this, the cobalt had been brilliant in color, but with a tendency to bleed in firing; by adding manganese, the color was duller, and the porcelain was crisper.</a:t>
            </a:r>
            <a:endParaRPr lang="zh-CN" altLang="en-US" sz="200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Office 主题">
  <a:themeElements>
    <a:clrScheme name="自定义 86">
      <a:dk1>
        <a:srgbClr val="000000"/>
      </a:dk1>
      <a:lt1>
        <a:srgbClr val="FFFFFF"/>
      </a:lt1>
      <a:dk2>
        <a:srgbClr val="000000"/>
      </a:dk2>
      <a:lt2>
        <a:srgbClr val="FFFDFD"/>
      </a:lt2>
      <a:accent1>
        <a:srgbClr val="FAA0AA"/>
      </a:accent1>
      <a:accent2>
        <a:srgbClr val="F5E5E4"/>
      </a:accent2>
      <a:accent3>
        <a:srgbClr val="AACED2"/>
      </a:accent3>
      <a:accent4>
        <a:srgbClr val="009FB8"/>
      </a:accent4>
      <a:accent5>
        <a:srgbClr val="FFBBB3"/>
      </a:accent5>
      <a:accent6>
        <a:srgbClr val="515151"/>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43495</Words>
  <Application>WPS 演示</Application>
  <PresentationFormat>自定义</PresentationFormat>
  <Paragraphs>997</Paragraphs>
  <Slides>53</Slides>
  <Notes>2</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53</vt:i4>
      </vt:variant>
    </vt:vector>
  </HeadingPairs>
  <TitlesOfParts>
    <vt:vector size="66" baseType="lpstr">
      <vt:lpstr>Arial</vt:lpstr>
      <vt:lpstr>宋体</vt:lpstr>
      <vt:lpstr>Wingdings</vt:lpstr>
      <vt:lpstr>微软雅黑</vt:lpstr>
      <vt:lpstr>Segoe UI Light</vt:lpstr>
      <vt:lpstr>Century Gothic</vt:lpstr>
      <vt:lpstr>Century Gothic</vt:lpstr>
      <vt:lpstr>Segoe UI Light</vt:lpstr>
      <vt:lpstr>Calibri</vt:lpstr>
      <vt:lpstr>Times New Roman</vt:lpstr>
      <vt:lpstr>Arial Unicode MS</vt:lpstr>
      <vt:lpstr>Courier New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Administrator</cp:lastModifiedBy>
  <cp:revision>411</cp:revision>
  <dcterms:created xsi:type="dcterms:W3CDTF">2015-08-18T02:51:00Z</dcterms:created>
  <dcterms:modified xsi:type="dcterms:W3CDTF">2018-07-11T07:22:36Z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